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Lst>
  <p:sldSz cx="14630400" cy="8229600"/>
  <p:notesSz cx="8229600" cy="14630400"/>
  <p:embeddedFontLst>
    <p:embeddedFont>
      <p:font typeface="Fraunces Extra Bold" pitchFamily="34" charset="0"/>
      <p:regular r:id="rId17"/>
    </p:embeddedFont>
    <p:embeddedFont>
      <p:font typeface="Fraunces Extra Bold" pitchFamily="34" charset="-122"/>
      <p:regular r:id="rId18"/>
    </p:embeddedFont>
    <p:embeddedFont>
      <p:font typeface="Fraunces Extra Bold" pitchFamily="34" charset="-120"/>
      <p:regular r:id="rId19"/>
    </p:embeddedFont>
    <p:embeddedFont>
      <p:font typeface="Nobile" panose="02000503050000020004" pitchFamily="34" charset="0"/>
      <p:bold r:id="rId20"/>
    </p:embeddedFont>
    <p:embeddedFont>
      <p:font typeface="Nobile" panose="02000503050000020004" pitchFamily="34" charset="-122"/>
      <p:bold r:id="rId21"/>
    </p:embeddedFont>
    <p:embeddedFont>
      <p:font typeface="Nobile" panose="02000503050000020004" pitchFamily="34" charset="-120"/>
      <p:bold r:id="rId22"/>
    </p:embeddedFont>
    <p:embeddedFont>
      <p:font typeface="Calibri" panose="020F0502020204030204"/>
      <p:regular r:id="rId23"/>
      <p:bold r:id="rId24"/>
      <p:italic r:id="rId25"/>
      <p:boldItalic r:id="rId2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10.fntdata"/><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p:spPr>
      </p:sp>
      <p:sp>
        <p:nvSpPr>
          <p:cNvPr id="3" name="Shape 1"/>
          <p:cNvSpPr/>
          <p:nvPr/>
        </p:nvSpPr>
        <p:spPr>
          <a:xfrm>
            <a:off x="0" y="0"/>
            <a:ext cx="14630400" cy="8229600"/>
          </a:xfrm>
          <a:prstGeom prst="rect">
            <a:avLst/>
          </a:prstGeom>
          <a:solidFill>
            <a:srgbClr val="FAFFFA"/>
          </a:solidFill>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p:spPr>
      </p:sp>
      <p:sp>
        <p:nvSpPr>
          <p:cNvPr id="3" name="Shape 1"/>
          <p:cNvSpPr/>
          <p:nvPr/>
        </p:nvSpPr>
        <p:spPr>
          <a:xfrm>
            <a:off x="0" y="0"/>
            <a:ext cx="14630400" cy="8229600"/>
          </a:xfrm>
          <a:prstGeom prst="rect">
            <a:avLst/>
          </a:prstGeom>
          <a:solidFill>
            <a:srgbClr val="FAFFFA"/>
          </a:solidFill>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p:spPr>
      </p:sp>
      <p:sp>
        <p:nvSpPr>
          <p:cNvPr id="3" name="Shape 1"/>
          <p:cNvSpPr/>
          <p:nvPr/>
        </p:nvSpPr>
        <p:spPr>
          <a:xfrm>
            <a:off x="0" y="0"/>
            <a:ext cx="14630400" cy="8229600"/>
          </a:xfrm>
          <a:prstGeom prst="rect">
            <a:avLst/>
          </a:prstGeom>
          <a:solidFill>
            <a:srgbClr val="FAFFFA"/>
          </a:solidFill>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p:spPr>
      </p:sp>
      <p:sp>
        <p:nvSpPr>
          <p:cNvPr id="3" name="Shape 1"/>
          <p:cNvSpPr/>
          <p:nvPr/>
        </p:nvSpPr>
        <p:spPr>
          <a:xfrm>
            <a:off x="0" y="0"/>
            <a:ext cx="14630400" cy="8229600"/>
          </a:xfrm>
          <a:prstGeom prst="rect">
            <a:avLst/>
          </a:prstGeom>
          <a:solidFill>
            <a:srgbClr val="FAFFFA"/>
          </a:solidFill>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p:spPr>
      </p:sp>
      <p:sp>
        <p:nvSpPr>
          <p:cNvPr id="3" name="Shape 1"/>
          <p:cNvSpPr/>
          <p:nvPr/>
        </p:nvSpPr>
        <p:spPr>
          <a:xfrm>
            <a:off x="0" y="0"/>
            <a:ext cx="14630400" cy="8229600"/>
          </a:xfrm>
          <a:prstGeom prst="rect">
            <a:avLst/>
          </a:prstGeom>
          <a:solidFill>
            <a:srgbClr val="FAFFFA"/>
          </a:solidFill>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p:spPr>
      </p:sp>
      <p:sp>
        <p:nvSpPr>
          <p:cNvPr id="3" name="Shape 1"/>
          <p:cNvSpPr/>
          <p:nvPr/>
        </p:nvSpPr>
        <p:spPr>
          <a:xfrm>
            <a:off x="0" y="0"/>
            <a:ext cx="14630400" cy="8229600"/>
          </a:xfrm>
          <a:prstGeom prst="rect">
            <a:avLst/>
          </a:prstGeom>
          <a:solidFill>
            <a:srgbClr val="FAFFFA"/>
          </a:solidFill>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p:spPr>
      </p:sp>
      <p:sp>
        <p:nvSpPr>
          <p:cNvPr id="3" name="Shape 1"/>
          <p:cNvSpPr/>
          <p:nvPr/>
        </p:nvSpPr>
        <p:spPr>
          <a:xfrm>
            <a:off x="0" y="0"/>
            <a:ext cx="14630400" cy="8229600"/>
          </a:xfrm>
          <a:prstGeom prst="rect">
            <a:avLst/>
          </a:prstGeom>
          <a:solidFill>
            <a:srgbClr val="FAFFFA"/>
          </a:solidFill>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p:spPr>
      </p:sp>
      <p:sp>
        <p:nvSpPr>
          <p:cNvPr id="3" name="Shape 1"/>
          <p:cNvSpPr/>
          <p:nvPr/>
        </p:nvSpPr>
        <p:spPr>
          <a:xfrm>
            <a:off x="0" y="0"/>
            <a:ext cx="14630400" cy="8229600"/>
          </a:xfrm>
          <a:prstGeom prst="rect">
            <a:avLst/>
          </a:prstGeom>
          <a:solidFill>
            <a:srgbClr val="FAFFFA"/>
          </a:solidFill>
        </p:spPr>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8.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32.jpe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58666" y="768310"/>
            <a:ext cx="7626667" cy="2032397"/>
          </a:xfrm>
          <a:prstGeom prst="rect">
            <a:avLst/>
          </a:prstGeom>
          <a:noFill/>
        </p:spPr>
        <p:txBody>
          <a:bodyPr wrap="square" lIns="0" tIns="0" rIns="0" bIns="0" rtlCol="0" anchor="t"/>
          <a:lstStyle/>
          <a:p>
            <a:pPr marL="0" indent="0" algn="l">
              <a:lnSpc>
                <a:spcPts val="5300"/>
              </a:lnSpc>
              <a:buNone/>
            </a:pPr>
            <a:r>
              <a:rPr lang="en-US" sz="4250" b="1" dirty="0">
                <a:solidFill>
                  <a:srgbClr val="3B4540"/>
                </a:solidFill>
                <a:latin typeface="Fraunces Extra Bold" pitchFamily="34" charset="0"/>
                <a:ea typeface="Fraunces Extra Bold" pitchFamily="34" charset="-122"/>
                <a:cs typeface="Fraunces Extra Bold" pitchFamily="34" charset="-120"/>
              </a:rPr>
              <a:t>Environmental Choices: Teaching First Graders About Their Impact</a:t>
            </a:r>
            <a:endParaRPr lang="en-US" sz="4250" dirty="0"/>
          </a:p>
        </p:txBody>
      </p:sp>
      <p:sp>
        <p:nvSpPr>
          <p:cNvPr id="4" name="Text 1"/>
          <p:cNvSpPr/>
          <p:nvPr/>
        </p:nvSpPr>
        <p:spPr>
          <a:xfrm>
            <a:off x="758666" y="3125867"/>
            <a:ext cx="7626667" cy="1734145"/>
          </a:xfrm>
          <a:prstGeom prst="rect">
            <a:avLst/>
          </a:prstGeom>
          <a:noFill/>
        </p:spPr>
        <p:txBody>
          <a:bodyPr wrap="square" lIns="0" tIns="0" rIns="0" bIns="0" rtlCol="0" anchor="t"/>
          <a:lstStyle/>
          <a:p>
            <a:pPr marL="0" indent="0" algn="l">
              <a:lnSpc>
                <a:spcPts val="2700"/>
              </a:lnSpc>
              <a:buNone/>
            </a:pPr>
            <a:r>
              <a:rPr lang="en-US" sz="1700" dirty="0">
                <a:solidFill>
                  <a:srgbClr val="405449"/>
                </a:solidFill>
                <a:latin typeface="Nobile" panose="02000503050000020004" pitchFamily="34" charset="0"/>
                <a:ea typeface="Nobile" panose="02000503050000020004" pitchFamily="34" charset="-122"/>
                <a:cs typeface="Nobile" panose="02000503050000020004" pitchFamily="34" charset="-120"/>
              </a:rPr>
              <a:t>This presentation outlines a comprehensive lesson plan for Grade 1 students focused on the central idea that </a:t>
            </a:r>
            <a:r>
              <a:rPr lang="en-US" sz="1700" dirty="0">
                <a:solidFill>
                  <a:srgbClr val="405449"/>
                </a:solidFill>
                <a:highlight>
                  <a:srgbClr val="FFFF00"/>
                </a:highlight>
                <a:latin typeface="Nobile" panose="02000503050000020004" pitchFamily="34" charset="0"/>
                <a:ea typeface="Nobile" panose="02000503050000020004" pitchFamily="34" charset="-122"/>
                <a:cs typeface="Nobile" panose="02000503050000020004" pitchFamily="34" charset="-120"/>
              </a:rPr>
              <a:t>"The choices people make can impact the environment.</a:t>
            </a:r>
            <a:r>
              <a:rPr lang="en-US" sz="1700" dirty="0">
                <a:solidFill>
                  <a:srgbClr val="405449"/>
                </a:solidFill>
                <a:latin typeface="Nobile" panose="02000503050000020004" pitchFamily="34" charset="0"/>
                <a:ea typeface="Nobile" panose="02000503050000020004" pitchFamily="34" charset="-122"/>
                <a:cs typeface="Nobile" panose="02000503050000020004" pitchFamily="34" charset="-120"/>
              </a:rPr>
              <a:t>" The lesson integrates Language, Science, Social Studies, and Arts within the PYP transdisciplinary theme of "Sharing the Planet."</a:t>
            </a:r>
            <a:endParaRPr lang="en-US" sz="1700" dirty="0"/>
          </a:p>
        </p:txBody>
      </p:sp>
      <p:sp>
        <p:nvSpPr>
          <p:cNvPr id="5" name="Text 2"/>
          <p:cNvSpPr/>
          <p:nvPr/>
        </p:nvSpPr>
        <p:spPr>
          <a:xfrm>
            <a:off x="758666" y="5103852"/>
            <a:ext cx="7626667" cy="1734145"/>
          </a:xfrm>
          <a:prstGeom prst="rect">
            <a:avLst/>
          </a:prstGeom>
          <a:noFill/>
        </p:spPr>
        <p:txBody>
          <a:bodyPr wrap="square" lIns="0" tIns="0" rIns="0" bIns="0" rtlCol="0" anchor="t"/>
          <a:lstStyle/>
          <a:p>
            <a:pPr marL="0" indent="0" algn="l">
              <a:lnSpc>
                <a:spcPts val="2700"/>
              </a:lnSpc>
              <a:buNone/>
            </a:pPr>
            <a:r>
              <a:rPr lang="en-US" sz="1700" dirty="0">
                <a:solidFill>
                  <a:srgbClr val="405449"/>
                </a:solidFill>
                <a:latin typeface="Nobile" panose="02000503050000020004" pitchFamily="34" charset="0"/>
                <a:ea typeface="Nobile" panose="02000503050000020004" pitchFamily="34" charset="-122"/>
                <a:cs typeface="Nobile" panose="02000503050000020004" pitchFamily="34" charset="-120"/>
              </a:rPr>
              <a:t>Through hands-on activities, critical thinking exercises, and reflection opportunities, students will develop an understanding of environmental pollution, responsible choices, and their personal agency in creating positive change. The lesson builds on students' prior knowledge while preparing them for deeper exploration of environmental concepts.</a:t>
            </a:r>
            <a:endParaRPr lang="en-US" sz="1700" dirty="0"/>
          </a:p>
        </p:txBody>
      </p:sp>
      <p:sp>
        <p:nvSpPr>
          <p:cNvPr id="6" name="Shape 3"/>
          <p:cNvSpPr/>
          <p:nvPr/>
        </p:nvSpPr>
        <p:spPr>
          <a:xfrm>
            <a:off x="758666" y="7098030"/>
            <a:ext cx="346829" cy="346829"/>
          </a:xfrm>
          <a:prstGeom prst="roundRect">
            <a:avLst>
              <a:gd name="adj" fmla="val 26361941"/>
            </a:avLst>
          </a:prstGeom>
          <a:noFill/>
          <a:ln w="7620">
            <a:solidFill>
              <a:srgbClr val="FFFFFF"/>
            </a:solidFill>
            <a:prstDash val="solid"/>
          </a:ln>
        </p:spPr>
      </p:sp>
      <p:pic>
        <p:nvPicPr>
          <p:cNvPr id="7" name="Image 1" descr="preencoded.png"/>
          <p:cNvPicPr>
            <a:picLocks noChangeAspect="1"/>
          </p:cNvPicPr>
          <p:nvPr/>
        </p:nvPicPr>
        <p:blipFill>
          <a:blip r:embed="rId2"/>
          <a:stretch>
            <a:fillRect/>
          </a:stretch>
        </p:blipFill>
        <p:spPr>
          <a:xfrm>
            <a:off x="766286" y="7105650"/>
            <a:ext cx="331589" cy="331589"/>
          </a:xfrm>
          <a:prstGeom prst="rect">
            <a:avLst/>
          </a:prstGeom>
        </p:spPr>
      </p:pic>
      <p:sp>
        <p:nvSpPr>
          <p:cNvPr id="8" name="Text 4"/>
          <p:cNvSpPr/>
          <p:nvPr/>
        </p:nvSpPr>
        <p:spPr>
          <a:xfrm>
            <a:off x="1213842" y="7081838"/>
            <a:ext cx="3788450" cy="379333"/>
          </a:xfrm>
          <a:prstGeom prst="rect">
            <a:avLst/>
          </a:prstGeom>
          <a:noFill/>
        </p:spPr>
        <p:txBody>
          <a:bodyPr wrap="none" lIns="0" tIns="0" rIns="0" bIns="0" rtlCol="0" anchor="t"/>
          <a:lstStyle/>
          <a:p>
            <a:pPr marL="0" indent="0" algn="l">
              <a:lnSpc>
                <a:spcPts val="2950"/>
              </a:lnSpc>
              <a:buNone/>
            </a:pPr>
            <a:r>
              <a:rPr lang="en-US" sz="2100" b="1" dirty="0">
                <a:solidFill>
                  <a:srgbClr val="405449"/>
                </a:solidFill>
                <a:latin typeface="Nobile Bold" pitchFamily="34" charset="0"/>
                <a:ea typeface="Nobile Bold" pitchFamily="34" charset="-122"/>
                <a:cs typeface="Nobile Bold" pitchFamily="34" charset="-120"/>
              </a:rPr>
              <a:t>by Deepthi Rani  Bheemkar</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p:nvPr>
            <p:custDataLst>
              <p:tags r:id="rId1"/>
            </p:custDataLst>
          </p:nvPr>
        </p:nvGraphicFramePr>
        <p:xfrm>
          <a:off x="916305" y="1210945"/>
          <a:ext cx="12740005" cy="1989455"/>
        </p:xfrm>
        <a:graphic>
          <a:graphicData uri="http://schemas.openxmlformats.org/drawingml/2006/table">
            <a:tbl>
              <a:tblPr/>
              <a:tblGrid>
                <a:gridCol w="6389370"/>
                <a:gridCol w="6350635"/>
              </a:tblGrid>
              <a:tr h="1989455">
                <a:tc>
                  <a:txBody>
                    <a:bodyPr/>
                    <a:p>
                      <a:r>
                        <a:rPr lang="en-US" altLang="zh-CN" sz="2000">
                          <a:solidFill>
                            <a:schemeClr val="accent6">
                              <a:lumMod val="50000"/>
                            </a:schemeClr>
                          </a:solidFill>
                          <a:latin typeface="Nobile" panose="02000503050000020004" pitchFamily="34" charset="0"/>
                          <a:cs typeface="Nobile" panose="02000503050000020004" pitchFamily="34" charset="0"/>
                          <a:sym typeface="+mn-ea"/>
                        </a:rPr>
                        <a:t>I used to think...</a:t>
                      </a:r>
                      <a:endParaRPr lang="en-US" altLang="zh-CN" sz="2000">
                        <a:solidFill>
                          <a:schemeClr val="accent6">
                            <a:lumMod val="50000"/>
                          </a:schemeClr>
                        </a:solidFill>
                        <a:latin typeface="Nobile" panose="02000503050000020004" pitchFamily="34" charset="0"/>
                        <a:cs typeface="Nobile" panose="02000503050000020004" pitchFamily="34" charset="0"/>
                      </a:endParaRPr>
                    </a:p>
                    <a:p>
                      <a:endParaRPr lang="en-US" altLang="zh-CN" sz="2000">
                        <a:solidFill>
                          <a:schemeClr val="accent6">
                            <a:lumMod val="50000"/>
                          </a:schemeClr>
                        </a:solidFill>
                        <a:latin typeface="Nobile" panose="02000503050000020004" pitchFamily="34" charset="0"/>
                        <a:cs typeface="Nobile" panose="02000503050000020004" pitchFamily="34" charset="0"/>
                      </a:endParaRPr>
                    </a:p>
                  </a:txBody>
                  <a:tcPr marL="0" marR="0" marT="0" marB="0" anchor="ctr" anchorCtr="0">
                    <a:lnL>
                      <a:noFill/>
                    </a:lnL>
                    <a:lnR>
                      <a:noFill/>
                    </a:lnR>
                    <a:lnT>
                      <a:noFill/>
                    </a:lnT>
                    <a:lnB>
                      <a:noFill/>
                    </a:lnB>
                    <a:noFill/>
                  </a:tcPr>
                </a:tc>
                <a:tc>
                  <a:txBody>
                    <a:bodyPr/>
                    <a:p>
                      <a:r>
                        <a:rPr lang="en-US" altLang="zh-CN" sz="2000">
                          <a:solidFill>
                            <a:schemeClr val="accent6">
                              <a:lumMod val="50000"/>
                            </a:schemeClr>
                          </a:solidFill>
                          <a:latin typeface="Nobile" panose="02000503050000020004" pitchFamily="34" charset="0"/>
                          <a:cs typeface="Nobile" panose="02000503050000020004" pitchFamily="34" charset="0"/>
                        </a:rPr>
                        <a:t>lesson planning was mainly about listing activities and objectives.</a:t>
                      </a:r>
                      <a:endParaRPr lang="en-US" altLang="zh-CN" sz="2000">
                        <a:solidFill>
                          <a:schemeClr val="accent6">
                            <a:lumMod val="50000"/>
                          </a:schemeClr>
                        </a:solidFill>
                        <a:latin typeface="Nobile" panose="02000503050000020004" pitchFamily="34" charset="0"/>
                        <a:cs typeface="Nobile" panose="02000503050000020004" pitchFamily="34" charset="0"/>
                      </a:endParaRPr>
                    </a:p>
                  </a:txBody>
                  <a:tcPr marL="0" marR="0" marT="0" marB="0" anchor="ctr" anchorCtr="0">
                    <a:lnL>
                      <a:noFill/>
                    </a:lnL>
                    <a:lnR>
                      <a:noFill/>
                    </a:lnR>
                    <a:lnT>
                      <a:noFill/>
                    </a:lnT>
                    <a:lnB>
                      <a:noFill/>
                    </a:lnB>
                    <a:noFill/>
                  </a:tcPr>
                </a:tc>
              </a:tr>
            </a:tbl>
          </a:graphicData>
        </a:graphic>
      </p:graphicFrame>
      <p:graphicFrame>
        <p:nvGraphicFramePr>
          <p:cNvPr id="4" name="Table 3"/>
          <p:cNvGraphicFramePr/>
          <p:nvPr>
            <p:custDataLst>
              <p:tags r:id="rId2"/>
            </p:custDataLst>
          </p:nvPr>
        </p:nvGraphicFramePr>
        <p:xfrm>
          <a:off x="916305" y="2745105"/>
          <a:ext cx="12740640" cy="2468245"/>
        </p:xfrm>
        <a:graphic>
          <a:graphicData uri="http://schemas.openxmlformats.org/drawingml/2006/table">
            <a:tbl>
              <a:tblPr/>
              <a:tblGrid>
                <a:gridCol w="6409055"/>
                <a:gridCol w="6331585"/>
              </a:tblGrid>
              <a:tr h="2468245">
                <a:tc>
                  <a:txBody>
                    <a:bodyPr/>
                    <a:p>
                      <a:r>
                        <a:rPr lang="en-US" altLang="zh-CN" sz="2000">
                          <a:solidFill>
                            <a:schemeClr val="accent6">
                              <a:lumMod val="50000"/>
                            </a:schemeClr>
                          </a:solidFill>
                          <a:latin typeface="Nobile" panose="02000503050000020004" pitchFamily="34" charset="0"/>
                          <a:cs typeface="Nobile" panose="02000503050000020004" pitchFamily="34" charset="0"/>
                          <a:sym typeface="+mn-ea"/>
                        </a:rPr>
                        <a:t>Now I think...</a:t>
                      </a:r>
                      <a:endParaRPr lang="en-US" altLang="zh-CN" sz="2000">
                        <a:solidFill>
                          <a:schemeClr val="accent6">
                            <a:lumMod val="50000"/>
                          </a:schemeClr>
                        </a:solidFill>
                        <a:latin typeface="Nobile" panose="02000503050000020004" pitchFamily="34" charset="0"/>
                        <a:cs typeface="Nobile" panose="02000503050000020004" pitchFamily="34" charset="0"/>
                      </a:endParaRPr>
                    </a:p>
                    <a:p>
                      <a:r>
                        <a:rPr lang="en-US" altLang="zh-CN" sz="2000">
                          <a:solidFill>
                            <a:schemeClr val="accent6">
                              <a:lumMod val="50000"/>
                            </a:schemeClr>
                          </a:solidFill>
                          <a:latin typeface="Nobile" panose="02000503050000020004" pitchFamily="34" charset="0"/>
                          <a:cs typeface="Nobile" panose="02000503050000020004" pitchFamily="34" charset="0"/>
                        </a:rPr>
                        <a:t> </a:t>
                      </a:r>
                      <a:endParaRPr lang="en-US" altLang="zh-CN" sz="2000">
                        <a:solidFill>
                          <a:schemeClr val="accent6">
                            <a:lumMod val="50000"/>
                          </a:schemeClr>
                        </a:solidFill>
                        <a:latin typeface="Nobile" panose="02000503050000020004" pitchFamily="34" charset="0"/>
                        <a:cs typeface="Nobile" panose="02000503050000020004" pitchFamily="34" charset="0"/>
                      </a:endParaRPr>
                    </a:p>
                  </a:txBody>
                  <a:tcPr marL="0" marR="0" marT="0" marB="0" anchor="ctr" anchorCtr="0">
                    <a:lnL>
                      <a:noFill/>
                    </a:lnL>
                    <a:lnR>
                      <a:noFill/>
                    </a:lnR>
                    <a:lnT>
                      <a:noFill/>
                    </a:lnT>
                    <a:lnB>
                      <a:noFill/>
                    </a:lnB>
                    <a:noFill/>
                  </a:tcPr>
                </a:tc>
                <a:tc>
                  <a:txBody>
                    <a:bodyPr/>
                    <a:p>
                      <a:r>
                        <a:rPr lang="en-US" altLang="zh-CN" sz="2000">
                          <a:solidFill>
                            <a:schemeClr val="accent6">
                              <a:lumMod val="50000"/>
                            </a:schemeClr>
                          </a:solidFill>
                          <a:latin typeface="Nobile" panose="02000503050000020004" pitchFamily="34" charset="0"/>
                          <a:cs typeface="Nobile" panose="02000503050000020004" pitchFamily="34" charset="0"/>
                        </a:rPr>
                        <a:t>effective lesson planning is about aligning learning experiences with key concepts, learner profile traits, and ATL skills to deepen understanding.</a:t>
                      </a:r>
                      <a:endParaRPr lang="en-US" altLang="zh-CN" sz="2000">
                        <a:solidFill>
                          <a:schemeClr val="accent6">
                            <a:lumMod val="50000"/>
                          </a:schemeClr>
                        </a:solidFill>
                        <a:latin typeface="Nobile" panose="02000503050000020004" pitchFamily="34" charset="0"/>
                        <a:cs typeface="Nobile" panose="02000503050000020004" pitchFamily="34" charset="0"/>
                      </a:endParaRPr>
                    </a:p>
                  </a:txBody>
                  <a:tcPr marL="0" marR="0" marT="0" marB="0" anchor="ctr" anchorCtr="0">
                    <a:lnL>
                      <a:noFill/>
                    </a:lnL>
                    <a:lnR>
                      <a:noFill/>
                    </a:lnR>
                    <a:lnT>
                      <a:noFill/>
                    </a:lnT>
                    <a:lnB>
                      <a:noFill/>
                    </a:lnB>
                    <a:noFill/>
                  </a:tcPr>
                </a:tc>
              </a:tr>
            </a:tbl>
          </a:graphicData>
        </a:graphic>
      </p:graphicFrame>
      <p:graphicFrame>
        <p:nvGraphicFramePr>
          <p:cNvPr id="5" name="Table 4"/>
          <p:cNvGraphicFramePr/>
          <p:nvPr>
            <p:custDataLst>
              <p:tags r:id="rId3"/>
            </p:custDataLst>
          </p:nvPr>
        </p:nvGraphicFramePr>
        <p:xfrm>
          <a:off x="916940" y="4582160"/>
          <a:ext cx="12740640" cy="2987040"/>
        </p:xfrm>
        <a:graphic>
          <a:graphicData uri="http://schemas.openxmlformats.org/drawingml/2006/table">
            <a:tbl>
              <a:tblPr/>
              <a:tblGrid>
                <a:gridCol w="6376670"/>
                <a:gridCol w="6363970"/>
              </a:tblGrid>
              <a:tr h="2987040">
                <a:tc>
                  <a:txBody>
                    <a:bodyPr/>
                    <a:p>
                      <a:r>
                        <a:rPr lang="en-US" altLang="zh-CN" sz="2000">
                          <a:solidFill>
                            <a:schemeClr val="accent6">
                              <a:lumMod val="50000"/>
                            </a:schemeClr>
                          </a:solidFill>
                          <a:latin typeface="Nobile" panose="02000503050000020004" pitchFamily="34" charset="0"/>
                          <a:cs typeface="Nobile" panose="02000503050000020004" pitchFamily="34" charset="0"/>
                        </a:rPr>
                        <a:t>I Wonder</a:t>
                      </a:r>
                      <a:endParaRPr lang="en-US" altLang="zh-CN" sz="2000">
                        <a:solidFill>
                          <a:schemeClr val="accent6">
                            <a:lumMod val="50000"/>
                          </a:schemeClr>
                        </a:solidFill>
                        <a:latin typeface="Nobile" panose="02000503050000020004" pitchFamily="34" charset="0"/>
                        <a:cs typeface="Nobile" panose="02000503050000020004" pitchFamily="34" charset="0"/>
                      </a:endParaRPr>
                    </a:p>
                  </a:txBody>
                  <a:tcPr marL="0" marR="0" marT="0" marB="0" anchor="ctr" anchorCtr="0">
                    <a:lnL>
                      <a:noFill/>
                    </a:lnL>
                    <a:lnR>
                      <a:noFill/>
                    </a:lnR>
                    <a:lnT>
                      <a:noFill/>
                    </a:lnT>
                    <a:lnB>
                      <a:noFill/>
                    </a:lnB>
                    <a:noFill/>
                  </a:tcPr>
                </a:tc>
                <a:tc>
                  <a:txBody>
                    <a:bodyPr/>
                    <a:p>
                      <a:r>
                        <a:rPr lang="en-US" altLang="zh-CN" sz="2000">
                          <a:solidFill>
                            <a:schemeClr val="accent6">
                              <a:lumMod val="50000"/>
                            </a:schemeClr>
                          </a:solidFill>
                          <a:latin typeface="Nobile" panose="02000503050000020004" pitchFamily="34" charset="0"/>
                          <a:cs typeface="Nobile" panose="02000503050000020004" pitchFamily="34" charset="0"/>
                        </a:rPr>
                        <a:t>how I can further use student voice in shaping daily learning intentions and success criteria in future units.</a:t>
                      </a:r>
                      <a:endParaRPr lang="en-US" altLang="zh-CN" sz="2000">
                        <a:solidFill>
                          <a:schemeClr val="accent6">
                            <a:lumMod val="50000"/>
                          </a:schemeClr>
                        </a:solidFill>
                        <a:latin typeface="Nobile" panose="02000503050000020004" pitchFamily="34" charset="0"/>
                        <a:cs typeface="Nobile" panose="02000503050000020004" pitchFamily="34" charset="0"/>
                      </a:endParaRPr>
                    </a:p>
                  </a:txBody>
                  <a:tcPr marL="0" marR="0" marT="0" marB="0" anchor="ctr" anchorCtr="0">
                    <a:lnL>
                      <a:noFill/>
                    </a:lnL>
                    <a:lnR>
                      <a:noFill/>
                    </a:lnR>
                    <a:lnT>
                      <a:noFill/>
                    </a:lnT>
                    <a:lnB>
                      <a:noFill/>
                    </a:lnB>
                    <a:noFill/>
                  </a:tcPr>
                </a:tc>
              </a:tr>
            </a:tbl>
          </a:graphicData>
        </a:graphic>
      </p:graphicFrame>
      <p:sp>
        <p:nvSpPr>
          <p:cNvPr id="6" name="Text Box 5"/>
          <p:cNvSpPr txBox="1"/>
          <p:nvPr/>
        </p:nvSpPr>
        <p:spPr>
          <a:xfrm>
            <a:off x="1113790" y="849630"/>
            <a:ext cx="11877040" cy="768350"/>
          </a:xfrm>
          <a:prstGeom prst="rect">
            <a:avLst/>
          </a:prstGeom>
          <a:noFill/>
        </p:spPr>
        <p:txBody>
          <a:bodyPr wrap="square" rtlCol="0">
            <a:spAutoFit/>
          </a:bodyPr>
          <a:p>
            <a:r>
              <a:rPr lang="en-US" sz="4400" b="1">
                <a:latin typeface="Fraunces Extra Bold" pitchFamily="34" charset="0"/>
                <a:cs typeface="Fraunces Extra Bold" pitchFamily="34" charset="0"/>
              </a:rPr>
              <a:t>                                   </a:t>
            </a:r>
            <a:r>
              <a:rPr lang="en-US" sz="4400" b="1">
                <a:solidFill>
                  <a:schemeClr val="accent6">
                    <a:lumMod val="50000"/>
                  </a:schemeClr>
                </a:solidFill>
                <a:latin typeface="Fraunces Extra Bold" pitchFamily="34" charset="0"/>
                <a:cs typeface="Fraunces Extra Bold" pitchFamily="34" charset="0"/>
              </a:rPr>
              <a:t>My Reflection</a:t>
            </a:r>
            <a:endParaRPr lang="en-US" sz="4400" b="1">
              <a:solidFill>
                <a:schemeClr val="accent6">
                  <a:lumMod val="50000"/>
                </a:schemeClr>
              </a:solidFill>
              <a:latin typeface="Fraunces Extra Bold" pitchFamily="34" charset="0"/>
              <a:cs typeface="Fraunces Extra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5685" y="562332"/>
            <a:ext cx="8311872" cy="639008"/>
          </a:xfrm>
          <a:prstGeom prst="rect">
            <a:avLst/>
          </a:prstGeom>
          <a:noFill/>
        </p:spPr>
        <p:txBody>
          <a:bodyPr wrap="none" lIns="0" tIns="0" rIns="0" bIns="0" rtlCol="0" anchor="t"/>
          <a:lstStyle/>
          <a:p>
            <a:pPr marL="0" indent="0" algn="l">
              <a:lnSpc>
                <a:spcPts val="5000"/>
              </a:lnSpc>
              <a:buNone/>
            </a:pPr>
            <a:r>
              <a:rPr lang="en-US" sz="4000" b="1" dirty="0">
                <a:solidFill>
                  <a:srgbClr val="3B4540"/>
                </a:solidFill>
                <a:latin typeface="Fraunces Extra Bold" pitchFamily="34" charset="0"/>
                <a:ea typeface="Fraunces Extra Bold" pitchFamily="34" charset="-122"/>
                <a:cs typeface="Fraunces Extra Bold" pitchFamily="34" charset="-120"/>
              </a:rPr>
              <a:t>Lesson Foundations &amp; Rationale</a:t>
            </a:r>
            <a:endParaRPr lang="en-US" sz="4000" dirty="0"/>
          </a:p>
        </p:txBody>
      </p:sp>
      <p:pic>
        <p:nvPicPr>
          <p:cNvPr id="3" name="Image 0" descr="preencoded.png"/>
          <p:cNvPicPr>
            <a:picLocks noChangeAspect="1"/>
          </p:cNvPicPr>
          <p:nvPr/>
        </p:nvPicPr>
        <p:blipFill>
          <a:blip r:embed="rId1"/>
          <a:stretch>
            <a:fillRect/>
          </a:stretch>
        </p:blipFill>
        <p:spPr>
          <a:xfrm>
            <a:off x="2926437" y="1610201"/>
            <a:ext cx="2177772" cy="1178004"/>
          </a:xfrm>
          <a:prstGeom prst="rect">
            <a:avLst/>
          </a:prstGeom>
        </p:spPr>
      </p:pic>
      <p:pic>
        <p:nvPicPr>
          <p:cNvPr id="4" name="Image 1" descr="preencoded.png"/>
          <p:cNvPicPr>
            <a:picLocks noChangeAspect="1"/>
          </p:cNvPicPr>
          <p:nvPr/>
        </p:nvPicPr>
        <p:blipFill>
          <a:blip r:embed="rId2"/>
          <a:stretch>
            <a:fillRect/>
          </a:stretch>
        </p:blipFill>
        <p:spPr>
          <a:xfrm>
            <a:off x="3871555" y="2165509"/>
            <a:ext cx="287536" cy="359331"/>
          </a:xfrm>
          <a:prstGeom prst="rect">
            <a:avLst/>
          </a:prstGeom>
        </p:spPr>
      </p:pic>
      <p:sp>
        <p:nvSpPr>
          <p:cNvPr id="5" name="Text 1"/>
          <p:cNvSpPr/>
          <p:nvPr/>
        </p:nvSpPr>
        <p:spPr>
          <a:xfrm>
            <a:off x="5308640" y="1814632"/>
            <a:ext cx="2873573" cy="319445"/>
          </a:xfrm>
          <a:prstGeom prst="rect">
            <a:avLst/>
          </a:prstGeom>
          <a:noFill/>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Real-World Relevance</a:t>
            </a:r>
            <a:endParaRPr lang="en-US" sz="2000" dirty="0"/>
          </a:p>
        </p:txBody>
      </p:sp>
      <p:sp>
        <p:nvSpPr>
          <p:cNvPr id="6" name="Text 2"/>
          <p:cNvSpPr/>
          <p:nvPr/>
        </p:nvSpPr>
        <p:spPr>
          <a:xfrm>
            <a:off x="5308640" y="2256711"/>
            <a:ext cx="3140631" cy="327065"/>
          </a:xfrm>
          <a:prstGeom prst="rect">
            <a:avLst/>
          </a:prstGeom>
          <a:noFill/>
        </p:spPr>
        <p:txBody>
          <a:bodyPr wrap="none" lIns="0" tIns="0" rIns="0" bIns="0" rtlCol="0" anchor="t"/>
          <a:lstStyle/>
          <a:p>
            <a:pPr marL="0" indent="0" algn="l">
              <a:lnSpc>
                <a:spcPts val="2550"/>
              </a:lnSpc>
              <a:buNone/>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rPr>
              <a:t>Connects to students' daily lives</a:t>
            </a:r>
            <a:endParaRPr lang="en-US" sz="1600" dirty="0"/>
          </a:p>
        </p:txBody>
      </p:sp>
      <p:sp>
        <p:nvSpPr>
          <p:cNvPr id="7" name="Shape 3"/>
          <p:cNvSpPr/>
          <p:nvPr/>
        </p:nvSpPr>
        <p:spPr>
          <a:xfrm>
            <a:off x="5155287" y="2804160"/>
            <a:ext cx="8708350" cy="11430"/>
          </a:xfrm>
          <a:prstGeom prst="roundRect">
            <a:avLst>
              <a:gd name="adj" fmla="val 1610128"/>
            </a:avLst>
          </a:prstGeom>
          <a:solidFill>
            <a:srgbClr val="CED9CE"/>
          </a:solidFill>
        </p:spPr>
      </p:sp>
      <p:pic>
        <p:nvPicPr>
          <p:cNvPr id="8" name="Image 2" descr="preencoded.png"/>
          <p:cNvPicPr>
            <a:picLocks noChangeAspect="1"/>
          </p:cNvPicPr>
          <p:nvPr/>
        </p:nvPicPr>
        <p:blipFill>
          <a:blip r:embed="rId3"/>
          <a:stretch>
            <a:fillRect/>
          </a:stretch>
        </p:blipFill>
        <p:spPr>
          <a:xfrm>
            <a:off x="1837492" y="2839283"/>
            <a:ext cx="4355663" cy="1178004"/>
          </a:xfrm>
          <a:prstGeom prst="rect">
            <a:avLst/>
          </a:prstGeom>
        </p:spPr>
      </p:pic>
      <p:pic>
        <p:nvPicPr>
          <p:cNvPr id="9" name="Image 3" descr="preencoded.png"/>
          <p:cNvPicPr>
            <a:picLocks noChangeAspect="1"/>
          </p:cNvPicPr>
          <p:nvPr/>
        </p:nvPicPr>
        <p:blipFill>
          <a:blip r:embed="rId4"/>
          <a:stretch>
            <a:fillRect/>
          </a:stretch>
        </p:blipFill>
        <p:spPr>
          <a:xfrm>
            <a:off x="3871555" y="3248620"/>
            <a:ext cx="287536" cy="359331"/>
          </a:xfrm>
          <a:prstGeom prst="rect">
            <a:avLst/>
          </a:prstGeom>
        </p:spPr>
      </p:pic>
      <p:sp>
        <p:nvSpPr>
          <p:cNvPr id="10" name="Text 4"/>
          <p:cNvSpPr/>
          <p:nvPr/>
        </p:nvSpPr>
        <p:spPr>
          <a:xfrm>
            <a:off x="6397585" y="3043714"/>
            <a:ext cx="2556034" cy="319445"/>
          </a:xfrm>
          <a:prstGeom prst="rect">
            <a:avLst/>
          </a:prstGeom>
          <a:noFill/>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PYP Concepts</a:t>
            </a:r>
            <a:endParaRPr lang="en-US" sz="2000" dirty="0"/>
          </a:p>
        </p:txBody>
      </p:sp>
      <p:sp>
        <p:nvSpPr>
          <p:cNvPr id="11" name="Text 5"/>
          <p:cNvSpPr/>
          <p:nvPr/>
        </p:nvSpPr>
        <p:spPr>
          <a:xfrm>
            <a:off x="6397585" y="3485793"/>
            <a:ext cx="3248978" cy="327065"/>
          </a:xfrm>
          <a:prstGeom prst="rect">
            <a:avLst/>
          </a:prstGeom>
          <a:noFill/>
        </p:spPr>
        <p:txBody>
          <a:bodyPr wrap="none" lIns="0" tIns="0" rIns="0" bIns="0" rtlCol="0" anchor="t"/>
          <a:lstStyle/>
          <a:p>
            <a:pPr marL="0" indent="0" algn="l">
              <a:lnSpc>
                <a:spcPts val="2550"/>
              </a:lnSpc>
              <a:buNone/>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rPr>
              <a:t>Responsibility, causation, change</a:t>
            </a:r>
            <a:endParaRPr lang="en-US" sz="1600" dirty="0"/>
          </a:p>
        </p:txBody>
      </p:sp>
      <p:sp>
        <p:nvSpPr>
          <p:cNvPr id="12" name="Shape 6"/>
          <p:cNvSpPr/>
          <p:nvPr/>
        </p:nvSpPr>
        <p:spPr>
          <a:xfrm>
            <a:off x="6244233" y="4033242"/>
            <a:ext cx="7619405" cy="11430"/>
          </a:xfrm>
          <a:prstGeom prst="roundRect">
            <a:avLst>
              <a:gd name="adj" fmla="val 1610128"/>
            </a:avLst>
          </a:prstGeom>
          <a:solidFill>
            <a:srgbClr val="CED9CE"/>
          </a:solidFill>
        </p:spPr>
      </p:sp>
      <p:pic>
        <p:nvPicPr>
          <p:cNvPr id="13" name="Image 4" descr="preencoded.png"/>
          <p:cNvPicPr>
            <a:picLocks noChangeAspect="1"/>
          </p:cNvPicPr>
          <p:nvPr/>
        </p:nvPicPr>
        <p:blipFill>
          <a:blip r:embed="rId5"/>
          <a:stretch>
            <a:fillRect/>
          </a:stretch>
        </p:blipFill>
        <p:spPr>
          <a:xfrm>
            <a:off x="748665" y="4068366"/>
            <a:ext cx="6533436" cy="1178004"/>
          </a:xfrm>
          <a:prstGeom prst="rect">
            <a:avLst/>
          </a:prstGeom>
        </p:spPr>
      </p:pic>
      <p:pic>
        <p:nvPicPr>
          <p:cNvPr id="14" name="Image 5" descr="preencoded.png"/>
          <p:cNvPicPr>
            <a:picLocks noChangeAspect="1"/>
          </p:cNvPicPr>
          <p:nvPr/>
        </p:nvPicPr>
        <p:blipFill>
          <a:blip r:embed="rId6"/>
          <a:stretch>
            <a:fillRect/>
          </a:stretch>
        </p:blipFill>
        <p:spPr>
          <a:xfrm>
            <a:off x="3871555" y="4477703"/>
            <a:ext cx="287536" cy="359331"/>
          </a:xfrm>
          <a:prstGeom prst="rect">
            <a:avLst/>
          </a:prstGeom>
        </p:spPr>
      </p:pic>
      <p:sp>
        <p:nvSpPr>
          <p:cNvPr id="15" name="Text 7"/>
          <p:cNvSpPr/>
          <p:nvPr/>
        </p:nvSpPr>
        <p:spPr>
          <a:xfrm>
            <a:off x="7486531" y="4272796"/>
            <a:ext cx="2807613" cy="319445"/>
          </a:xfrm>
          <a:prstGeom prst="rect">
            <a:avLst/>
          </a:prstGeom>
          <a:noFill/>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Student Development</a:t>
            </a:r>
            <a:endParaRPr lang="en-US" sz="2000" dirty="0"/>
          </a:p>
        </p:txBody>
      </p:sp>
      <p:sp>
        <p:nvSpPr>
          <p:cNvPr id="16" name="Text 8"/>
          <p:cNvSpPr/>
          <p:nvPr/>
        </p:nvSpPr>
        <p:spPr>
          <a:xfrm>
            <a:off x="7486531" y="4714875"/>
            <a:ext cx="2807613" cy="327065"/>
          </a:xfrm>
          <a:prstGeom prst="rect">
            <a:avLst/>
          </a:prstGeom>
          <a:noFill/>
        </p:spPr>
        <p:txBody>
          <a:bodyPr wrap="none" lIns="0" tIns="0" rIns="0" bIns="0" rtlCol="0" anchor="t"/>
          <a:lstStyle/>
          <a:p>
            <a:pPr marL="0" indent="0" algn="l">
              <a:lnSpc>
                <a:spcPts val="2550"/>
              </a:lnSpc>
              <a:buNone/>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rPr>
              <a:t>Builds ATL skills and agency</a:t>
            </a:r>
            <a:endParaRPr lang="en-US" sz="1600" dirty="0"/>
          </a:p>
        </p:txBody>
      </p:sp>
      <p:sp>
        <p:nvSpPr>
          <p:cNvPr id="17" name="Text 9"/>
          <p:cNvSpPr/>
          <p:nvPr/>
        </p:nvSpPr>
        <p:spPr>
          <a:xfrm>
            <a:off x="715685" y="5476399"/>
            <a:ext cx="13199031" cy="981194"/>
          </a:xfrm>
          <a:prstGeom prst="rect">
            <a:avLst/>
          </a:prstGeom>
          <a:noFill/>
        </p:spPr>
        <p:txBody>
          <a:bodyPr wrap="square" lIns="0" tIns="0" rIns="0" bIns="0" rtlCol="0" anchor="t"/>
          <a:lstStyle/>
          <a:p>
            <a:pPr marL="0" indent="0" algn="l">
              <a:lnSpc>
                <a:spcPts val="2550"/>
              </a:lnSpc>
              <a:buNone/>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rPr>
              <a:t>This lesson was chosen for its authentic connection to the "Sharing the Planet" transdisciplinary theme, focusing on how people share finite resources. The topic grounds inquiry in real-life contexts that are meaningful to young learners, while developing their approaches to learning skills.</a:t>
            </a:r>
            <a:endParaRPr lang="en-US" sz="1600" dirty="0"/>
          </a:p>
        </p:txBody>
      </p:sp>
      <p:sp>
        <p:nvSpPr>
          <p:cNvPr id="18" name="Text 10"/>
          <p:cNvSpPr/>
          <p:nvPr/>
        </p:nvSpPr>
        <p:spPr>
          <a:xfrm>
            <a:off x="715685" y="6687622"/>
            <a:ext cx="13199031" cy="981194"/>
          </a:xfrm>
          <a:prstGeom prst="rect">
            <a:avLst/>
          </a:prstGeom>
          <a:noFill/>
        </p:spPr>
        <p:txBody>
          <a:bodyPr wrap="square" lIns="0" tIns="0" rIns="0" bIns="0" rtlCol="0" anchor="t"/>
          <a:lstStyle/>
          <a:p>
            <a:pPr marL="0" indent="0" algn="l">
              <a:lnSpc>
                <a:spcPts val="2550"/>
              </a:lnSpc>
              <a:buNone/>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rPr>
              <a:t>The lesson builds on students' existing awareness of basic environmental concepts like keeping surroundings clean, the importance of trees, and conserving resources. It prepares them for deeper exploration through future sorting tasks, journaling, and group discussions.</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19125" y="628293"/>
            <a:ext cx="7905750" cy="1105614"/>
          </a:xfrm>
          <a:prstGeom prst="rect">
            <a:avLst/>
          </a:prstGeom>
          <a:noFill/>
        </p:spPr>
        <p:txBody>
          <a:bodyPr wrap="square" lIns="0" tIns="0" rIns="0" bIns="0" rtlCol="0" anchor="t"/>
          <a:lstStyle/>
          <a:p>
            <a:pPr marL="0" indent="0" algn="l">
              <a:lnSpc>
                <a:spcPts val="4350"/>
              </a:lnSpc>
              <a:buNone/>
            </a:pPr>
            <a:r>
              <a:rPr lang="en-US" sz="3450" b="1" dirty="0">
                <a:solidFill>
                  <a:srgbClr val="3B4540"/>
                </a:solidFill>
                <a:latin typeface="Fraunces Extra Bold" pitchFamily="34" charset="0"/>
                <a:ea typeface="Fraunces Extra Bold" pitchFamily="34" charset="-122"/>
                <a:cs typeface="Fraunces Extra Bold" pitchFamily="34" charset="-120"/>
              </a:rPr>
              <a:t>Learning Objectives &amp; Key Concepts</a:t>
            </a:r>
            <a:endParaRPr lang="en-US" sz="3450" dirty="0"/>
          </a:p>
        </p:txBody>
      </p:sp>
      <p:sp>
        <p:nvSpPr>
          <p:cNvPr id="4" name="Shape 1"/>
          <p:cNvSpPr/>
          <p:nvPr/>
        </p:nvSpPr>
        <p:spPr>
          <a:xfrm>
            <a:off x="619125" y="2198132"/>
            <a:ext cx="398026" cy="398026"/>
          </a:xfrm>
          <a:prstGeom prst="roundRect">
            <a:avLst>
              <a:gd name="adj" fmla="val 40005"/>
            </a:avLst>
          </a:prstGeom>
          <a:solidFill>
            <a:srgbClr val="E8F3E8"/>
          </a:solidFill>
        </p:spPr>
      </p:sp>
      <p:pic>
        <p:nvPicPr>
          <p:cNvPr id="5" name="Image 1" descr="preencoded.png"/>
          <p:cNvPicPr>
            <a:picLocks noChangeAspect="1"/>
          </p:cNvPicPr>
          <p:nvPr/>
        </p:nvPicPr>
        <p:blipFill>
          <a:blip r:embed="rId2"/>
          <a:stretch>
            <a:fillRect/>
          </a:stretch>
        </p:blipFill>
        <p:spPr>
          <a:xfrm>
            <a:off x="685443" y="2231231"/>
            <a:ext cx="265271" cy="331708"/>
          </a:xfrm>
          <a:prstGeom prst="rect">
            <a:avLst/>
          </a:prstGeom>
        </p:spPr>
      </p:pic>
      <p:sp>
        <p:nvSpPr>
          <p:cNvPr id="6" name="Text 2"/>
          <p:cNvSpPr/>
          <p:nvPr/>
        </p:nvSpPr>
        <p:spPr>
          <a:xfrm>
            <a:off x="1193959" y="2198132"/>
            <a:ext cx="3744516" cy="276344"/>
          </a:xfrm>
          <a:prstGeom prst="rect">
            <a:avLst/>
          </a:prstGeom>
          <a:noFill/>
        </p:spPr>
        <p:txBody>
          <a:bodyPr wrap="none" lIns="0" tIns="0" rIns="0" bIns="0" rtlCol="0" anchor="t"/>
          <a:lstStyle/>
          <a:p>
            <a:pPr marL="0" indent="0" algn="l">
              <a:lnSpc>
                <a:spcPts val="2150"/>
              </a:lnSpc>
              <a:buNone/>
            </a:pPr>
            <a:r>
              <a:rPr lang="en-US" sz="1700" b="1" dirty="0">
                <a:solidFill>
                  <a:srgbClr val="405449"/>
                </a:solidFill>
                <a:latin typeface="Fraunces Extra Bold" pitchFamily="34" charset="0"/>
                <a:ea typeface="Fraunces Extra Bold" pitchFamily="34" charset="-122"/>
                <a:cs typeface="Fraunces Extra Bold" pitchFamily="34" charset="-120"/>
              </a:rPr>
              <a:t>Identify Environmental Pollution</a:t>
            </a:r>
            <a:endParaRPr lang="en-US" sz="1700" dirty="0"/>
          </a:p>
        </p:txBody>
      </p:sp>
      <p:sp>
        <p:nvSpPr>
          <p:cNvPr id="7" name="Text 3"/>
          <p:cNvSpPr/>
          <p:nvPr/>
        </p:nvSpPr>
        <p:spPr>
          <a:xfrm>
            <a:off x="1193959" y="2580561"/>
            <a:ext cx="7330916" cy="283012"/>
          </a:xfrm>
          <a:prstGeom prst="rect">
            <a:avLst/>
          </a:prstGeom>
          <a:noFill/>
        </p:spPr>
        <p:txBody>
          <a:bodyPr wrap="none" lIns="0" tIns="0" rIns="0" bIns="0" rtlCol="0" anchor="t"/>
          <a:lstStyle/>
          <a:p>
            <a:pPr marL="0" indent="0" algn="l">
              <a:lnSpc>
                <a:spcPts val="220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will recognize and describe basic forms of pollution in their environment</a:t>
            </a:r>
            <a:endParaRPr lang="en-US" sz="1350" dirty="0"/>
          </a:p>
        </p:txBody>
      </p:sp>
      <p:sp>
        <p:nvSpPr>
          <p:cNvPr id="8" name="Shape 4"/>
          <p:cNvSpPr/>
          <p:nvPr/>
        </p:nvSpPr>
        <p:spPr>
          <a:xfrm>
            <a:off x="619125" y="3239333"/>
            <a:ext cx="398026" cy="398026"/>
          </a:xfrm>
          <a:prstGeom prst="roundRect">
            <a:avLst>
              <a:gd name="adj" fmla="val 40005"/>
            </a:avLst>
          </a:prstGeom>
          <a:solidFill>
            <a:srgbClr val="E8F3E8"/>
          </a:solidFill>
        </p:spPr>
      </p:sp>
      <p:pic>
        <p:nvPicPr>
          <p:cNvPr id="9" name="Image 2" descr="preencoded.png"/>
          <p:cNvPicPr>
            <a:picLocks noChangeAspect="1"/>
          </p:cNvPicPr>
          <p:nvPr/>
        </p:nvPicPr>
        <p:blipFill>
          <a:blip r:embed="rId3"/>
          <a:stretch>
            <a:fillRect/>
          </a:stretch>
        </p:blipFill>
        <p:spPr>
          <a:xfrm>
            <a:off x="685443" y="3272433"/>
            <a:ext cx="265271" cy="331708"/>
          </a:xfrm>
          <a:prstGeom prst="rect">
            <a:avLst/>
          </a:prstGeom>
        </p:spPr>
      </p:pic>
      <p:sp>
        <p:nvSpPr>
          <p:cNvPr id="10" name="Text 5"/>
          <p:cNvSpPr/>
          <p:nvPr/>
        </p:nvSpPr>
        <p:spPr>
          <a:xfrm>
            <a:off x="1193959" y="3239333"/>
            <a:ext cx="3242429" cy="276344"/>
          </a:xfrm>
          <a:prstGeom prst="rect">
            <a:avLst/>
          </a:prstGeom>
          <a:noFill/>
        </p:spPr>
        <p:txBody>
          <a:bodyPr wrap="none" lIns="0" tIns="0" rIns="0" bIns="0" rtlCol="0" anchor="t"/>
          <a:lstStyle/>
          <a:p>
            <a:pPr marL="0" indent="0" algn="l">
              <a:lnSpc>
                <a:spcPts val="2150"/>
              </a:lnSpc>
              <a:buNone/>
            </a:pPr>
            <a:r>
              <a:rPr lang="en-US" sz="1700" b="1" dirty="0">
                <a:solidFill>
                  <a:srgbClr val="405449"/>
                </a:solidFill>
                <a:latin typeface="Fraunces Extra Bold" pitchFamily="34" charset="0"/>
                <a:ea typeface="Fraunces Extra Bold" pitchFamily="34" charset="-122"/>
                <a:cs typeface="Fraunces Extra Bold" pitchFamily="34" charset="-120"/>
              </a:rPr>
              <a:t>Understand Cause and Effect</a:t>
            </a:r>
            <a:endParaRPr lang="en-US" sz="1700" dirty="0"/>
          </a:p>
        </p:txBody>
      </p:sp>
      <p:sp>
        <p:nvSpPr>
          <p:cNvPr id="11" name="Text 6"/>
          <p:cNvSpPr/>
          <p:nvPr/>
        </p:nvSpPr>
        <p:spPr>
          <a:xfrm>
            <a:off x="1193959" y="3621762"/>
            <a:ext cx="7330916" cy="566023"/>
          </a:xfrm>
          <a:prstGeom prst="rect">
            <a:avLst/>
          </a:prstGeom>
          <a:noFill/>
        </p:spPr>
        <p:txBody>
          <a:bodyPr wrap="square" lIns="0" tIns="0" rIns="0" bIns="0" rtlCol="0" anchor="t"/>
          <a:lstStyle/>
          <a:p>
            <a:pPr marL="0" indent="0" algn="l">
              <a:lnSpc>
                <a:spcPts val="220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will demonstrate understanding of how human choices affect the environment</a:t>
            </a:r>
            <a:endParaRPr lang="en-US" sz="1350" dirty="0"/>
          </a:p>
        </p:txBody>
      </p:sp>
      <p:sp>
        <p:nvSpPr>
          <p:cNvPr id="12" name="Shape 7"/>
          <p:cNvSpPr/>
          <p:nvPr/>
        </p:nvSpPr>
        <p:spPr>
          <a:xfrm>
            <a:off x="619125" y="4563547"/>
            <a:ext cx="398026" cy="398026"/>
          </a:xfrm>
          <a:prstGeom prst="roundRect">
            <a:avLst>
              <a:gd name="adj" fmla="val 40005"/>
            </a:avLst>
          </a:prstGeom>
          <a:solidFill>
            <a:srgbClr val="E8F3E8"/>
          </a:solidFill>
        </p:spPr>
      </p:sp>
      <p:pic>
        <p:nvPicPr>
          <p:cNvPr id="13" name="Image 3" descr="preencoded.png"/>
          <p:cNvPicPr>
            <a:picLocks noChangeAspect="1"/>
          </p:cNvPicPr>
          <p:nvPr/>
        </p:nvPicPr>
        <p:blipFill>
          <a:blip r:embed="rId4"/>
          <a:stretch>
            <a:fillRect/>
          </a:stretch>
        </p:blipFill>
        <p:spPr>
          <a:xfrm>
            <a:off x="685443" y="4596646"/>
            <a:ext cx="265271" cy="331708"/>
          </a:xfrm>
          <a:prstGeom prst="rect">
            <a:avLst/>
          </a:prstGeom>
        </p:spPr>
      </p:pic>
      <p:sp>
        <p:nvSpPr>
          <p:cNvPr id="14" name="Text 8"/>
          <p:cNvSpPr/>
          <p:nvPr/>
        </p:nvSpPr>
        <p:spPr>
          <a:xfrm>
            <a:off x="1193959" y="4563547"/>
            <a:ext cx="3041213" cy="276344"/>
          </a:xfrm>
          <a:prstGeom prst="rect">
            <a:avLst/>
          </a:prstGeom>
          <a:noFill/>
        </p:spPr>
        <p:txBody>
          <a:bodyPr wrap="none" lIns="0" tIns="0" rIns="0" bIns="0" rtlCol="0" anchor="t"/>
          <a:lstStyle/>
          <a:p>
            <a:pPr marL="0" indent="0" algn="l">
              <a:lnSpc>
                <a:spcPts val="2150"/>
              </a:lnSpc>
              <a:buNone/>
            </a:pPr>
            <a:r>
              <a:rPr lang="en-US" sz="1700" b="1" dirty="0">
                <a:solidFill>
                  <a:srgbClr val="405449"/>
                </a:solidFill>
                <a:latin typeface="Fraunces Extra Bold" pitchFamily="34" charset="0"/>
                <a:ea typeface="Fraunces Extra Bold" pitchFamily="34" charset="-122"/>
                <a:cs typeface="Fraunces Extra Bold" pitchFamily="34" charset="-120"/>
              </a:rPr>
              <a:t>Categorize Needs vs. Wants</a:t>
            </a:r>
            <a:endParaRPr lang="en-US" sz="1700" dirty="0"/>
          </a:p>
        </p:txBody>
      </p:sp>
      <p:sp>
        <p:nvSpPr>
          <p:cNvPr id="15" name="Text 9"/>
          <p:cNvSpPr/>
          <p:nvPr/>
        </p:nvSpPr>
        <p:spPr>
          <a:xfrm>
            <a:off x="1193959" y="4945975"/>
            <a:ext cx="7330916" cy="283012"/>
          </a:xfrm>
          <a:prstGeom prst="rect">
            <a:avLst/>
          </a:prstGeom>
          <a:noFill/>
        </p:spPr>
        <p:txBody>
          <a:bodyPr wrap="none" lIns="0" tIns="0" rIns="0" bIns="0" rtlCol="0" anchor="t"/>
          <a:lstStyle/>
          <a:p>
            <a:pPr marL="0" indent="0" algn="l">
              <a:lnSpc>
                <a:spcPts val="220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will sort items and connect overuse to environmental harm</a:t>
            </a:r>
            <a:endParaRPr lang="en-US" sz="1350" dirty="0"/>
          </a:p>
        </p:txBody>
      </p:sp>
      <p:sp>
        <p:nvSpPr>
          <p:cNvPr id="16" name="Shape 10"/>
          <p:cNvSpPr/>
          <p:nvPr/>
        </p:nvSpPr>
        <p:spPr>
          <a:xfrm>
            <a:off x="619125" y="5604748"/>
            <a:ext cx="398026" cy="398026"/>
          </a:xfrm>
          <a:prstGeom prst="roundRect">
            <a:avLst>
              <a:gd name="adj" fmla="val 40005"/>
            </a:avLst>
          </a:prstGeom>
          <a:solidFill>
            <a:srgbClr val="E8F3E8"/>
          </a:solidFill>
        </p:spPr>
      </p:sp>
      <p:pic>
        <p:nvPicPr>
          <p:cNvPr id="17" name="Image 4" descr="preencoded.png"/>
          <p:cNvPicPr>
            <a:picLocks noChangeAspect="1"/>
          </p:cNvPicPr>
          <p:nvPr/>
        </p:nvPicPr>
        <p:blipFill>
          <a:blip r:embed="rId5"/>
          <a:stretch>
            <a:fillRect/>
          </a:stretch>
        </p:blipFill>
        <p:spPr>
          <a:xfrm>
            <a:off x="685443" y="5637848"/>
            <a:ext cx="265271" cy="331708"/>
          </a:xfrm>
          <a:prstGeom prst="rect">
            <a:avLst/>
          </a:prstGeom>
        </p:spPr>
      </p:pic>
      <p:sp>
        <p:nvSpPr>
          <p:cNvPr id="18" name="Text 11"/>
          <p:cNvSpPr/>
          <p:nvPr/>
        </p:nvSpPr>
        <p:spPr>
          <a:xfrm>
            <a:off x="1193959" y="5604748"/>
            <a:ext cx="2384465" cy="276344"/>
          </a:xfrm>
          <a:prstGeom prst="rect">
            <a:avLst/>
          </a:prstGeom>
          <a:noFill/>
        </p:spPr>
        <p:txBody>
          <a:bodyPr wrap="none" lIns="0" tIns="0" rIns="0" bIns="0" rtlCol="0" anchor="t"/>
          <a:lstStyle/>
          <a:p>
            <a:pPr marL="0" indent="0" algn="l">
              <a:lnSpc>
                <a:spcPts val="2150"/>
              </a:lnSpc>
              <a:buNone/>
            </a:pPr>
            <a:r>
              <a:rPr lang="en-US" sz="1700" b="1" dirty="0">
                <a:solidFill>
                  <a:srgbClr val="405449"/>
                </a:solidFill>
                <a:latin typeface="Fraunces Extra Bold" pitchFamily="34" charset="0"/>
                <a:ea typeface="Fraunces Extra Bold" pitchFamily="34" charset="-122"/>
                <a:cs typeface="Fraunces Extra Bold" pitchFamily="34" charset="-120"/>
              </a:rPr>
              <a:t>Take Personal Action</a:t>
            </a:r>
            <a:endParaRPr lang="en-US" sz="1700" dirty="0"/>
          </a:p>
        </p:txBody>
      </p:sp>
      <p:sp>
        <p:nvSpPr>
          <p:cNvPr id="19" name="Text 12"/>
          <p:cNvSpPr/>
          <p:nvPr/>
        </p:nvSpPr>
        <p:spPr>
          <a:xfrm>
            <a:off x="1193959" y="5987177"/>
            <a:ext cx="7330916" cy="283012"/>
          </a:xfrm>
          <a:prstGeom prst="rect">
            <a:avLst/>
          </a:prstGeom>
          <a:noFill/>
        </p:spPr>
        <p:txBody>
          <a:bodyPr wrap="none" lIns="0" tIns="0" rIns="0" bIns="0" rtlCol="0" anchor="t"/>
          <a:lstStyle/>
          <a:p>
            <a:pPr marL="0" indent="0" algn="l">
              <a:lnSpc>
                <a:spcPts val="220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will reflect on responsible choices and commit to one environmental action</a:t>
            </a:r>
            <a:endParaRPr lang="en-US" sz="1350" dirty="0"/>
          </a:p>
        </p:txBody>
      </p:sp>
      <p:sp>
        <p:nvSpPr>
          <p:cNvPr id="20" name="Text 13"/>
          <p:cNvSpPr/>
          <p:nvPr/>
        </p:nvSpPr>
        <p:spPr>
          <a:xfrm>
            <a:off x="619125" y="6469142"/>
            <a:ext cx="7905750" cy="1132046"/>
          </a:xfrm>
          <a:prstGeom prst="rect">
            <a:avLst/>
          </a:prstGeom>
          <a:noFill/>
        </p:spPr>
        <p:txBody>
          <a:bodyPr wrap="square" lIns="0" tIns="0" rIns="0" bIns="0" rtlCol="0" anchor="t"/>
          <a:lstStyle/>
          <a:p>
            <a:pPr marL="0" indent="0" algn="l">
              <a:lnSpc>
                <a:spcPts val="220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The lesson incorporates three key IB concepts: Responsibility (recognizing how actions affect the environment), Causation (understanding how careless actions cause lasting harm), and Change (witnessing how pollution transforms environments and how positive actions can restore them).</a:t>
            </a:r>
            <a:endParaRPr lang="en-US" sz="13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530668"/>
            <a:ext cx="12787670" cy="708779"/>
          </a:xfrm>
          <a:prstGeom prst="rect">
            <a:avLst/>
          </a:prstGeom>
          <a:noFill/>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Inquiry Questions &amp; Approaches to Learning</a:t>
            </a:r>
            <a:endParaRPr lang="en-US" sz="4450" dirty="0"/>
          </a:p>
        </p:txBody>
      </p:sp>
      <p:sp>
        <p:nvSpPr>
          <p:cNvPr id="3" name="Text 1"/>
          <p:cNvSpPr/>
          <p:nvPr/>
        </p:nvSpPr>
        <p:spPr>
          <a:xfrm>
            <a:off x="793790" y="2806422"/>
            <a:ext cx="2835235" cy="354330"/>
          </a:xfrm>
          <a:prstGeom prst="rect">
            <a:avLst/>
          </a:prstGeom>
          <a:noFill/>
        </p:spPr>
        <p:txBody>
          <a:bodyPr wrap="none" lIns="0" tIns="0" rIns="0" bIns="0" rtlCol="0" anchor="t"/>
          <a:lstStyle/>
          <a:p>
            <a:pPr marL="0" indent="0" algn="l">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Driving Questions</a:t>
            </a:r>
            <a:endParaRPr lang="en-US" sz="2200" dirty="0"/>
          </a:p>
        </p:txBody>
      </p:sp>
      <p:sp>
        <p:nvSpPr>
          <p:cNvPr id="4" name="Text 2"/>
          <p:cNvSpPr/>
          <p:nvPr/>
        </p:nvSpPr>
        <p:spPr>
          <a:xfrm>
            <a:off x="793790" y="3387566"/>
            <a:ext cx="6244709" cy="362903"/>
          </a:xfrm>
          <a:prstGeom prst="rect">
            <a:avLst/>
          </a:prstGeom>
          <a:noFill/>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What is pollution?</a:t>
            </a:r>
            <a:endParaRPr lang="en-US" sz="1750" dirty="0"/>
          </a:p>
        </p:txBody>
      </p:sp>
      <p:sp>
        <p:nvSpPr>
          <p:cNvPr id="5" name="Text 3"/>
          <p:cNvSpPr/>
          <p:nvPr/>
        </p:nvSpPr>
        <p:spPr>
          <a:xfrm>
            <a:off x="793790" y="3829764"/>
            <a:ext cx="6244709" cy="362903"/>
          </a:xfrm>
          <a:prstGeom prst="rect">
            <a:avLst/>
          </a:prstGeom>
          <a:noFill/>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How do I hurt or help the Earth?</a:t>
            </a:r>
            <a:endParaRPr lang="en-US" sz="1750" dirty="0"/>
          </a:p>
        </p:txBody>
      </p:sp>
      <p:sp>
        <p:nvSpPr>
          <p:cNvPr id="6" name="Text 4"/>
          <p:cNvSpPr/>
          <p:nvPr/>
        </p:nvSpPr>
        <p:spPr>
          <a:xfrm>
            <a:off x="793790" y="4271963"/>
            <a:ext cx="6244709" cy="362903"/>
          </a:xfrm>
          <a:prstGeom prst="rect">
            <a:avLst/>
          </a:prstGeom>
          <a:noFill/>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Why is throwing trash bad?</a:t>
            </a:r>
            <a:endParaRPr lang="en-US" sz="1750" dirty="0"/>
          </a:p>
        </p:txBody>
      </p:sp>
      <p:sp>
        <p:nvSpPr>
          <p:cNvPr id="7" name="Text 5"/>
          <p:cNvSpPr/>
          <p:nvPr/>
        </p:nvSpPr>
        <p:spPr>
          <a:xfrm>
            <a:off x="793790" y="4714161"/>
            <a:ext cx="6244709" cy="362903"/>
          </a:xfrm>
          <a:prstGeom prst="rect">
            <a:avLst/>
          </a:prstGeom>
          <a:noFill/>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Can I really make a difference?</a:t>
            </a:r>
            <a:endParaRPr lang="en-US" sz="1750" dirty="0"/>
          </a:p>
        </p:txBody>
      </p:sp>
      <p:sp>
        <p:nvSpPr>
          <p:cNvPr id="8" name="Text 6"/>
          <p:cNvSpPr/>
          <p:nvPr/>
        </p:nvSpPr>
        <p:spPr>
          <a:xfrm>
            <a:off x="793790" y="5156359"/>
            <a:ext cx="6244709" cy="362903"/>
          </a:xfrm>
          <a:prstGeom prst="rect">
            <a:avLst/>
          </a:prstGeom>
          <a:noFill/>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Where does water and air come from?</a:t>
            </a:r>
            <a:endParaRPr lang="en-US" sz="1750" dirty="0"/>
          </a:p>
        </p:txBody>
      </p:sp>
      <p:sp>
        <p:nvSpPr>
          <p:cNvPr id="9" name="Text 7"/>
          <p:cNvSpPr/>
          <p:nvPr/>
        </p:nvSpPr>
        <p:spPr>
          <a:xfrm>
            <a:off x="793790" y="5598557"/>
            <a:ext cx="6244709" cy="362903"/>
          </a:xfrm>
          <a:prstGeom prst="rect">
            <a:avLst/>
          </a:prstGeom>
          <a:noFill/>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What happens when we waste things?</a:t>
            </a:r>
            <a:endParaRPr lang="en-US" sz="1750" dirty="0"/>
          </a:p>
        </p:txBody>
      </p:sp>
      <p:sp>
        <p:nvSpPr>
          <p:cNvPr id="10" name="Text 8"/>
          <p:cNvSpPr/>
          <p:nvPr/>
        </p:nvSpPr>
        <p:spPr>
          <a:xfrm>
            <a:off x="793790" y="6040755"/>
            <a:ext cx="6244709" cy="362903"/>
          </a:xfrm>
          <a:prstGeom prst="rect">
            <a:avLst/>
          </a:prstGeom>
          <a:noFill/>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How can I help animals and trees?</a:t>
            </a:r>
            <a:endParaRPr lang="en-US" sz="1750" dirty="0"/>
          </a:p>
        </p:txBody>
      </p:sp>
      <p:sp>
        <p:nvSpPr>
          <p:cNvPr id="11" name="Text 9"/>
          <p:cNvSpPr/>
          <p:nvPr/>
        </p:nvSpPr>
        <p:spPr>
          <a:xfrm>
            <a:off x="7599521" y="2806422"/>
            <a:ext cx="4163616" cy="354330"/>
          </a:xfrm>
          <a:prstGeom prst="rect">
            <a:avLst/>
          </a:prstGeom>
          <a:noFill/>
        </p:spPr>
        <p:txBody>
          <a:bodyPr wrap="none" lIns="0" tIns="0" rIns="0" bIns="0" rtlCol="0" anchor="t"/>
          <a:lstStyle/>
          <a:p>
            <a:pPr marL="0" indent="0" algn="l">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Thinking Skills Development</a:t>
            </a:r>
            <a:endParaRPr lang="en-US" sz="2200" dirty="0"/>
          </a:p>
        </p:txBody>
      </p:sp>
      <p:sp>
        <p:nvSpPr>
          <p:cNvPr id="12" name="Text 10"/>
          <p:cNvSpPr/>
          <p:nvPr/>
        </p:nvSpPr>
        <p:spPr>
          <a:xfrm>
            <a:off x="7599521" y="3387566"/>
            <a:ext cx="6244709" cy="1814513"/>
          </a:xfrm>
          <a:prstGeom prst="rect">
            <a:avLst/>
          </a:prstGeom>
          <a:noFill/>
        </p:spPr>
        <p:txBody>
          <a:bodyPr wrap="square" lIns="0" tIns="0" rIns="0" bIns="0" rtlCol="0" anchor="t"/>
          <a:lstStyle/>
          <a:p>
            <a:pPr marL="0" indent="0" algn="l">
              <a:lnSpc>
                <a:spcPts val="2850"/>
              </a:lnSpc>
              <a:buNone/>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will apply critical and creative thinking during activities, analyzing causes of pollution and reflecting on preventative actions. They'll practice classification through sorting tasks and understand cause-effect relationships through hands-on experiences.</a:t>
            </a:r>
            <a:endParaRPr lang="en-US" sz="1750" dirty="0"/>
          </a:p>
        </p:txBody>
      </p:sp>
      <p:sp>
        <p:nvSpPr>
          <p:cNvPr id="13" name="Text 11"/>
          <p:cNvSpPr/>
          <p:nvPr/>
        </p:nvSpPr>
        <p:spPr>
          <a:xfrm>
            <a:off x="7599521" y="5406152"/>
            <a:ext cx="6244709" cy="1088708"/>
          </a:xfrm>
          <a:prstGeom prst="rect">
            <a:avLst/>
          </a:prstGeom>
          <a:noFill/>
        </p:spPr>
        <p:txBody>
          <a:bodyPr wrap="square" lIns="0" tIns="0" rIns="0" bIns="0" rtlCol="0" anchor="t"/>
          <a:lstStyle/>
          <a:p>
            <a:pPr marL="0" indent="0" algn="l">
              <a:lnSpc>
                <a:spcPts val="2850"/>
              </a:lnSpc>
              <a:buNone/>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These approaches support first graders' natural curiosity and emerging ability to make connections between their actions and environmental impacts.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84503"/>
            <a:ext cx="12537043" cy="708779"/>
          </a:xfrm>
          <a:prstGeom prst="rect">
            <a:avLst/>
          </a:prstGeom>
          <a:noFill/>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Lesson Opening: Contrasting Environments</a:t>
            </a:r>
            <a:endParaRPr lang="en-US" sz="4450" dirty="0"/>
          </a:p>
        </p:txBody>
      </p:sp>
      <p:pic>
        <p:nvPicPr>
          <p:cNvPr id="3" name="Image 0" descr="preencoded.png"/>
          <p:cNvPicPr>
            <a:picLocks noChangeAspect="1"/>
          </p:cNvPicPr>
          <p:nvPr/>
        </p:nvPicPr>
        <p:blipFill>
          <a:blip r:embed="rId1"/>
          <a:stretch>
            <a:fillRect/>
          </a:stretch>
        </p:blipFill>
        <p:spPr>
          <a:xfrm>
            <a:off x="793790" y="1946910"/>
            <a:ext cx="4120753" cy="2546747"/>
          </a:xfrm>
          <a:prstGeom prst="rect">
            <a:avLst/>
          </a:prstGeom>
        </p:spPr>
      </p:pic>
      <p:sp>
        <p:nvSpPr>
          <p:cNvPr id="4" name="Text 1"/>
          <p:cNvSpPr/>
          <p:nvPr/>
        </p:nvSpPr>
        <p:spPr>
          <a:xfrm>
            <a:off x="793790" y="4777145"/>
            <a:ext cx="4104084" cy="354330"/>
          </a:xfrm>
          <a:prstGeom prst="rect">
            <a:avLst/>
          </a:prstGeom>
          <a:noFill/>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Clean Environment Diorama</a:t>
            </a:r>
            <a:endParaRPr lang="en-US" sz="2200" dirty="0"/>
          </a:p>
        </p:txBody>
      </p:sp>
      <p:sp>
        <p:nvSpPr>
          <p:cNvPr id="5" name="Text 2"/>
          <p:cNvSpPr/>
          <p:nvPr/>
        </p:nvSpPr>
        <p:spPr>
          <a:xfrm>
            <a:off x="793790" y="5267563"/>
            <a:ext cx="4120753" cy="1814513"/>
          </a:xfrm>
          <a:prstGeom prst="rect">
            <a:avLst/>
          </a:prstGeom>
          <a:noFill/>
        </p:spPr>
        <p:txBody>
          <a:bodyPr wrap="square" lIns="0" tIns="0" rIns="0" bIns="0" rtlCol="0" anchor="t"/>
          <a:lstStyle/>
          <a:p>
            <a:pPr marL="0" indent="0" algn="l">
              <a:lnSpc>
                <a:spcPts val="2850"/>
              </a:lnSpc>
              <a:buNone/>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explore a pristine park scene with healthy trees, clean water, and thriving wildlife, prompting positive observations and emotional connections.</a:t>
            </a:r>
            <a:endParaRPr lang="en-US" sz="1750" dirty="0"/>
          </a:p>
        </p:txBody>
      </p:sp>
      <p:pic>
        <p:nvPicPr>
          <p:cNvPr id="6" name="Image 1" descr="preencoded.png"/>
          <p:cNvPicPr>
            <a:picLocks noChangeAspect="1"/>
          </p:cNvPicPr>
          <p:nvPr/>
        </p:nvPicPr>
        <p:blipFill>
          <a:blip r:embed="rId2"/>
          <a:stretch>
            <a:fillRect/>
          </a:stretch>
        </p:blipFill>
        <p:spPr>
          <a:xfrm>
            <a:off x="5254704" y="1946910"/>
            <a:ext cx="4120872" cy="2546866"/>
          </a:xfrm>
          <a:prstGeom prst="rect">
            <a:avLst/>
          </a:prstGeom>
        </p:spPr>
      </p:pic>
      <p:sp>
        <p:nvSpPr>
          <p:cNvPr id="7" name="Text 3"/>
          <p:cNvSpPr/>
          <p:nvPr/>
        </p:nvSpPr>
        <p:spPr>
          <a:xfrm>
            <a:off x="5254704" y="4777264"/>
            <a:ext cx="4120872" cy="708660"/>
          </a:xfrm>
          <a:prstGeom prst="rect">
            <a:avLst/>
          </a:prstGeom>
          <a:noFill/>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Polluted Environment Diorama</a:t>
            </a:r>
            <a:endParaRPr lang="en-US" sz="2200" dirty="0"/>
          </a:p>
        </p:txBody>
      </p:sp>
      <p:sp>
        <p:nvSpPr>
          <p:cNvPr id="8" name="Text 4"/>
          <p:cNvSpPr/>
          <p:nvPr/>
        </p:nvSpPr>
        <p:spPr>
          <a:xfrm>
            <a:off x="5254704" y="5622012"/>
            <a:ext cx="4120872" cy="1814513"/>
          </a:xfrm>
          <a:prstGeom prst="rect">
            <a:avLst/>
          </a:prstGeom>
          <a:noFill/>
        </p:spPr>
        <p:txBody>
          <a:bodyPr wrap="square" lIns="0" tIns="0" rIns="0" bIns="0" rtlCol="0" anchor="t"/>
          <a:lstStyle/>
          <a:p>
            <a:pPr marL="0" indent="0" algn="l">
              <a:lnSpc>
                <a:spcPts val="2850"/>
              </a:lnSpc>
              <a:buNone/>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The contrasting polluted scene shows litter, murky water, and damaged plants, helping students visualize environmental harm and its consequences.</a:t>
            </a:r>
            <a:endParaRPr lang="en-US" sz="1750" dirty="0"/>
          </a:p>
        </p:txBody>
      </p:sp>
      <p:pic>
        <p:nvPicPr>
          <p:cNvPr id="9" name="Image 2" descr="preencoded.png"/>
          <p:cNvPicPr>
            <a:picLocks noChangeAspect="1"/>
          </p:cNvPicPr>
          <p:nvPr/>
        </p:nvPicPr>
        <p:blipFill>
          <a:blip r:embed="rId3"/>
          <a:stretch>
            <a:fillRect/>
          </a:stretch>
        </p:blipFill>
        <p:spPr>
          <a:xfrm>
            <a:off x="9715738" y="1946910"/>
            <a:ext cx="4120753" cy="2546747"/>
          </a:xfrm>
          <a:prstGeom prst="rect">
            <a:avLst/>
          </a:prstGeom>
        </p:spPr>
      </p:pic>
      <p:sp>
        <p:nvSpPr>
          <p:cNvPr id="10" name="Text 5"/>
          <p:cNvSpPr/>
          <p:nvPr/>
        </p:nvSpPr>
        <p:spPr>
          <a:xfrm>
            <a:off x="9715738" y="4777145"/>
            <a:ext cx="3949898" cy="354330"/>
          </a:xfrm>
          <a:prstGeom prst="rect">
            <a:avLst/>
          </a:prstGeom>
          <a:noFill/>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See-Think-Wonder Routine</a:t>
            </a:r>
            <a:endParaRPr lang="en-US" sz="2200" dirty="0"/>
          </a:p>
        </p:txBody>
      </p:sp>
      <p:sp>
        <p:nvSpPr>
          <p:cNvPr id="11" name="Text 6"/>
          <p:cNvSpPr/>
          <p:nvPr/>
        </p:nvSpPr>
        <p:spPr>
          <a:xfrm>
            <a:off x="9715738" y="5267563"/>
            <a:ext cx="4120753" cy="2177415"/>
          </a:xfrm>
          <a:prstGeom prst="rect">
            <a:avLst/>
          </a:prstGeom>
          <a:noFill/>
        </p:spPr>
        <p:txBody>
          <a:bodyPr wrap="square" lIns="0" tIns="0" rIns="0" bIns="0" rtlCol="0" anchor="t"/>
          <a:lstStyle/>
          <a:p>
            <a:pPr marL="0" indent="0" algn="l">
              <a:lnSpc>
                <a:spcPts val="2850"/>
              </a:lnSpc>
              <a:buNone/>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record observations, thoughts, and questions about both environments, stimulating curiosity and empathy while introducing key concepts of causation, change, and responsibility.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87241" y="618530"/>
            <a:ext cx="10203894" cy="702826"/>
          </a:xfrm>
          <a:prstGeom prst="rect">
            <a:avLst/>
          </a:prstGeom>
          <a:noFill/>
        </p:spPr>
        <p:txBody>
          <a:bodyPr wrap="none" lIns="0" tIns="0" rIns="0" bIns="0" rtlCol="0" anchor="t"/>
          <a:lstStyle/>
          <a:p>
            <a:pPr marL="0" indent="0" algn="l">
              <a:lnSpc>
                <a:spcPts val="5500"/>
              </a:lnSpc>
              <a:buNone/>
            </a:pPr>
            <a:r>
              <a:rPr lang="en-US" sz="4400" b="1" dirty="0">
                <a:solidFill>
                  <a:srgbClr val="3B4540"/>
                </a:solidFill>
                <a:latin typeface="Fraunces Extra Bold" pitchFamily="34" charset="0"/>
                <a:ea typeface="Fraunces Extra Bold" pitchFamily="34" charset="-122"/>
                <a:cs typeface="Fraunces Extra Bold" pitchFamily="34" charset="-120"/>
              </a:rPr>
              <a:t>Main Activities: Hands-On Learning</a:t>
            </a:r>
            <a:endParaRPr lang="en-US" sz="4400" dirty="0"/>
          </a:p>
        </p:txBody>
      </p:sp>
      <p:pic>
        <p:nvPicPr>
          <p:cNvPr id="3" name="Image 0" descr="preencoded.png"/>
          <p:cNvPicPr>
            <a:picLocks noChangeAspect="1"/>
          </p:cNvPicPr>
          <p:nvPr/>
        </p:nvPicPr>
        <p:blipFill>
          <a:blip r:embed="rId1"/>
          <a:stretch>
            <a:fillRect/>
          </a:stretch>
        </p:blipFill>
        <p:spPr>
          <a:xfrm>
            <a:off x="787241" y="1771174"/>
            <a:ext cx="3010853" cy="1860828"/>
          </a:xfrm>
          <a:prstGeom prst="rect">
            <a:avLst/>
          </a:prstGeom>
        </p:spPr>
      </p:pic>
      <p:sp>
        <p:nvSpPr>
          <p:cNvPr id="4" name="Text 1"/>
          <p:cNvSpPr/>
          <p:nvPr/>
        </p:nvSpPr>
        <p:spPr>
          <a:xfrm>
            <a:off x="787241" y="3913108"/>
            <a:ext cx="3010853" cy="702945"/>
          </a:xfrm>
          <a:prstGeom prst="rect">
            <a:avLst/>
          </a:prstGeom>
          <a:noFill/>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Needs vs. Wants Sorting (10 min)</a:t>
            </a:r>
            <a:endParaRPr lang="en-US" sz="2200" dirty="0"/>
          </a:p>
        </p:txBody>
      </p:sp>
      <p:sp>
        <p:nvSpPr>
          <p:cNvPr id="5" name="Text 2"/>
          <p:cNvSpPr/>
          <p:nvPr/>
        </p:nvSpPr>
        <p:spPr>
          <a:xfrm>
            <a:off x="787241" y="4750951"/>
            <a:ext cx="3010853" cy="2878455"/>
          </a:xfrm>
          <a:prstGeom prst="rect">
            <a:avLst/>
          </a:prstGeom>
          <a:noFill/>
        </p:spPr>
        <p:txBody>
          <a:bodyPr wrap="square" lIns="0" tIns="0" rIns="0" bIns="0" rtlCol="0" anchor="t"/>
          <a:lstStyle/>
          <a:p>
            <a:pPr marL="0" indent="0" algn="l">
              <a:lnSpc>
                <a:spcPts val="2800"/>
              </a:lnSpc>
              <a:buNone/>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work in pairs to categorize picture cards, reflecting on how reducing unnecessary wants protects natural resources. This prepares them to understand responsible consumption.</a:t>
            </a:r>
            <a:endParaRPr lang="en-US" sz="1750" dirty="0"/>
          </a:p>
        </p:txBody>
      </p:sp>
      <p:pic>
        <p:nvPicPr>
          <p:cNvPr id="6" name="Image 1" descr="preencoded.png"/>
          <p:cNvPicPr>
            <a:picLocks noChangeAspect="1"/>
          </p:cNvPicPr>
          <p:nvPr/>
        </p:nvPicPr>
        <p:blipFill>
          <a:blip r:embed="rId2"/>
          <a:stretch>
            <a:fillRect/>
          </a:stretch>
        </p:blipFill>
        <p:spPr>
          <a:xfrm>
            <a:off x="4135517" y="1771174"/>
            <a:ext cx="3010972" cy="1860828"/>
          </a:xfrm>
          <a:prstGeom prst="rect">
            <a:avLst/>
          </a:prstGeom>
        </p:spPr>
      </p:pic>
      <p:sp>
        <p:nvSpPr>
          <p:cNvPr id="7" name="Text 3"/>
          <p:cNvSpPr/>
          <p:nvPr/>
        </p:nvSpPr>
        <p:spPr>
          <a:xfrm>
            <a:off x="4135517" y="3913108"/>
            <a:ext cx="3010972" cy="702945"/>
          </a:xfrm>
          <a:prstGeom prst="rect">
            <a:avLst/>
          </a:prstGeom>
          <a:noFill/>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Pollution Cleanup Simulation (15 min)</a:t>
            </a:r>
            <a:endParaRPr lang="en-US" sz="2200" dirty="0"/>
          </a:p>
        </p:txBody>
      </p:sp>
      <p:sp>
        <p:nvSpPr>
          <p:cNvPr id="8" name="Text 4"/>
          <p:cNvSpPr/>
          <p:nvPr/>
        </p:nvSpPr>
        <p:spPr>
          <a:xfrm>
            <a:off x="4135517" y="4750951"/>
            <a:ext cx="3010972" cy="2518648"/>
          </a:xfrm>
          <a:prstGeom prst="rect">
            <a:avLst/>
          </a:prstGeom>
          <a:noFill/>
        </p:spPr>
        <p:txBody>
          <a:bodyPr wrap="square" lIns="0" tIns="0" rIns="0" bIns="0" rtlCol="0" anchor="t"/>
          <a:lstStyle/>
          <a:p>
            <a:pPr marL="0" indent="0" algn="l">
              <a:lnSpc>
                <a:spcPts val="2800"/>
              </a:lnSpc>
              <a:buNone/>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Using two water trays (one clean, one polluted with oil, dirt, and debris), students attempt cleanup with tools like tweezers and strainers, discovering how difficult pollution reversal can be.</a:t>
            </a:r>
            <a:endParaRPr lang="en-US" sz="1750" dirty="0"/>
          </a:p>
        </p:txBody>
      </p:sp>
      <p:pic>
        <p:nvPicPr>
          <p:cNvPr id="9" name="Image 2" descr="preencoded.png"/>
          <p:cNvPicPr>
            <a:picLocks noChangeAspect="1"/>
          </p:cNvPicPr>
          <p:nvPr/>
        </p:nvPicPr>
        <p:blipFill>
          <a:blip r:embed="rId3"/>
          <a:stretch>
            <a:fillRect/>
          </a:stretch>
        </p:blipFill>
        <p:spPr>
          <a:xfrm>
            <a:off x="7483912" y="1771174"/>
            <a:ext cx="3010853" cy="1860828"/>
          </a:xfrm>
          <a:prstGeom prst="rect">
            <a:avLst/>
          </a:prstGeom>
        </p:spPr>
      </p:pic>
      <p:sp>
        <p:nvSpPr>
          <p:cNvPr id="10" name="Text 5"/>
          <p:cNvSpPr/>
          <p:nvPr/>
        </p:nvSpPr>
        <p:spPr>
          <a:xfrm>
            <a:off x="7483912" y="3913108"/>
            <a:ext cx="3010853" cy="1054418"/>
          </a:xfrm>
          <a:prstGeom prst="rect">
            <a:avLst/>
          </a:prstGeom>
          <a:noFill/>
        </p:spPr>
        <p:txBody>
          <a:bodyPr wrap="square" lIns="0" tIns="0" rIns="0" bIns="0" rtlCol="0" anchor="t"/>
          <a:lstStyle/>
          <a:p>
            <a:pPr marL="0" indent="0" algn="l">
              <a:lnSpc>
                <a:spcPts val="2750"/>
              </a:lnSpc>
              <a:buNone/>
            </a:pPr>
            <a:r>
              <a:rPr lang="en-US" altLang="en-US" sz="2200" b="1" dirty="0">
                <a:solidFill>
                  <a:srgbClr val="405449"/>
                </a:solidFill>
                <a:latin typeface="Fraunces Extra Bold" pitchFamily="34" charset="0"/>
                <a:ea typeface="Fraunces Extra Bold" pitchFamily="34" charset="-122"/>
                <a:cs typeface="Fraunces Extra Bold" pitchFamily="34" charset="-120"/>
              </a:rPr>
              <a:t>Analyzing Materials from Water Cleanup (5 min)</a:t>
            </a:r>
            <a:r>
              <a:rPr lang="en-US" sz="2200" b="1" dirty="0">
                <a:solidFill>
                  <a:srgbClr val="405449"/>
                </a:solidFill>
                <a:latin typeface="Fraunces Extra Bold" pitchFamily="34" charset="0"/>
                <a:ea typeface="Fraunces Extra Bold" pitchFamily="34" charset="-122"/>
                <a:cs typeface="Fraunces Extra Bold" pitchFamily="34" charset="-120"/>
              </a:rPr>
              <a:t>)</a:t>
            </a:r>
            <a:endParaRPr lang="en-US" sz="2200" dirty="0"/>
          </a:p>
        </p:txBody>
      </p:sp>
      <p:sp>
        <p:nvSpPr>
          <p:cNvPr id="11" name="Text 6"/>
          <p:cNvSpPr/>
          <p:nvPr/>
        </p:nvSpPr>
        <p:spPr>
          <a:xfrm>
            <a:off x="7315200" y="4966970"/>
            <a:ext cx="3180080" cy="2294255"/>
          </a:xfrm>
          <a:prstGeom prst="rect">
            <a:avLst/>
          </a:prstGeom>
          <a:noFill/>
        </p:spPr>
        <p:txBody>
          <a:bodyPr wrap="square" lIns="0" tIns="0" rIns="0" bIns="0" rtlCol="0" anchor="t"/>
          <a:lstStyle/>
          <a:p>
            <a:pPr marL="0" indent="0" algn="l">
              <a:lnSpc>
                <a:spcPts val="2800"/>
              </a:lnSpc>
              <a:buNone/>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t>Students </a:t>
            </a:r>
            <a:r>
              <a:rPr lang="en-US" altLang="en-US" sz="175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t>examine the waste removed from the polluted water tray, sort and label it by type (e.g., plastic, paper, food), and discuss real-life sources. They record their findings on a class chart.</a:t>
            </a:r>
            <a:endParaRPr lang="en-US" altLang="en-US" sz="1750" dirty="0"/>
          </a:p>
        </p:txBody>
      </p:sp>
      <p:pic>
        <p:nvPicPr>
          <p:cNvPr id="12" name="Image 3" descr="preencoded.png"/>
          <p:cNvPicPr>
            <a:picLocks noChangeAspect="1"/>
          </p:cNvPicPr>
          <p:nvPr/>
        </p:nvPicPr>
        <p:blipFill>
          <a:blip r:embed="rId4"/>
          <a:stretch>
            <a:fillRect/>
          </a:stretch>
        </p:blipFill>
        <p:spPr>
          <a:xfrm>
            <a:off x="10832187" y="1771174"/>
            <a:ext cx="3010972" cy="1860828"/>
          </a:xfrm>
          <a:prstGeom prst="rect">
            <a:avLst/>
          </a:prstGeom>
        </p:spPr>
      </p:pic>
      <p:sp>
        <p:nvSpPr>
          <p:cNvPr id="13" name="Text 7"/>
          <p:cNvSpPr/>
          <p:nvPr/>
        </p:nvSpPr>
        <p:spPr>
          <a:xfrm>
            <a:off x="10832187" y="3913108"/>
            <a:ext cx="3010972" cy="702945"/>
          </a:xfrm>
          <a:prstGeom prst="rect">
            <a:avLst/>
          </a:prstGeom>
          <a:noFill/>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Student Expression (10 min)</a:t>
            </a:r>
            <a:endParaRPr lang="en-US" sz="2200" dirty="0"/>
          </a:p>
        </p:txBody>
      </p:sp>
      <p:sp>
        <p:nvSpPr>
          <p:cNvPr id="14" name="Text 8"/>
          <p:cNvSpPr/>
          <p:nvPr/>
        </p:nvSpPr>
        <p:spPr>
          <a:xfrm>
            <a:off x="10832187" y="4750951"/>
            <a:ext cx="3010972" cy="1799034"/>
          </a:xfrm>
          <a:prstGeom prst="rect">
            <a:avLst/>
          </a:prstGeom>
          <a:noFill/>
        </p:spPr>
        <p:txBody>
          <a:bodyPr wrap="square" lIns="0" tIns="0" rIns="0" bIns="0" rtlCol="0" anchor="t"/>
          <a:lstStyle/>
          <a:p>
            <a:pPr marL="0" indent="0" algn="l">
              <a:lnSpc>
                <a:spcPts val="2800"/>
              </a:lnSpc>
              <a:buNone/>
            </a:pPr>
            <a:r>
              <a:rPr lang="en-US" sz="175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choose to create a "Pollution Hero" skit, environmental slogan, or mini-poster contrasting good and bad behaviors.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15566" y="562213"/>
            <a:ext cx="6234470" cy="638889"/>
          </a:xfrm>
          <a:prstGeom prst="rect">
            <a:avLst/>
          </a:prstGeom>
          <a:noFill/>
        </p:spPr>
        <p:txBody>
          <a:bodyPr wrap="none" lIns="0" tIns="0" rIns="0" bIns="0" rtlCol="0" anchor="t"/>
          <a:lstStyle/>
          <a:p>
            <a:pPr marL="0" indent="0" algn="l">
              <a:lnSpc>
                <a:spcPts val="5000"/>
              </a:lnSpc>
              <a:buNone/>
            </a:pPr>
            <a:r>
              <a:rPr lang="en-US" sz="4000" b="1" dirty="0">
                <a:solidFill>
                  <a:srgbClr val="3B4540"/>
                </a:solidFill>
                <a:latin typeface="Fraunces Extra Bold" pitchFamily="34" charset="0"/>
                <a:ea typeface="Fraunces Extra Bold" pitchFamily="34" charset="-122"/>
                <a:cs typeface="Fraunces Extra Bold" pitchFamily="34" charset="-120"/>
              </a:rPr>
              <a:t>Conclusion &amp; Reflection</a:t>
            </a:r>
            <a:endParaRPr lang="en-US" sz="4000" dirty="0"/>
          </a:p>
        </p:txBody>
      </p:sp>
      <p:pic>
        <p:nvPicPr>
          <p:cNvPr id="3" name="Image 0" descr="preencoded.png"/>
          <p:cNvPicPr>
            <a:picLocks noChangeAspect="1"/>
          </p:cNvPicPr>
          <p:nvPr/>
        </p:nvPicPr>
        <p:blipFill>
          <a:blip r:embed="rId1"/>
          <a:stretch>
            <a:fillRect/>
          </a:stretch>
        </p:blipFill>
        <p:spPr>
          <a:xfrm>
            <a:off x="715566" y="1609963"/>
            <a:ext cx="4195286" cy="2592824"/>
          </a:xfrm>
          <a:prstGeom prst="rect">
            <a:avLst/>
          </a:prstGeom>
        </p:spPr>
      </p:pic>
      <p:sp>
        <p:nvSpPr>
          <p:cNvPr id="4" name="Text 1"/>
          <p:cNvSpPr/>
          <p:nvPr/>
        </p:nvSpPr>
        <p:spPr>
          <a:xfrm>
            <a:off x="715566" y="4458295"/>
            <a:ext cx="2555677" cy="319445"/>
          </a:xfrm>
          <a:prstGeom prst="rect">
            <a:avLst/>
          </a:prstGeom>
          <a:noFill/>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Guided Reflection</a:t>
            </a:r>
            <a:endParaRPr lang="en-US" sz="2000" dirty="0"/>
          </a:p>
        </p:txBody>
      </p:sp>
      <p:sp>
        <p:nvSpPr>
          <p:cNvPr id="5" name="Text 2"/>
          <p:cNvSpPr/>
          <p:nvPr/>
        </p:nvSpPr>
        <p:spPr>
          <a:xfrm>
            <a:off x="715566" y="4900374"/>
            <a:ext cx="4195286" cy="1635323"/>
          </a:xfrm>
          <a:prstGeom prst="rect">
            <a:avLst/>
          </a:prstGeom>
          <a:noFill/>
        </p:spPr>
        <p:txBody>
          <a:bodyPr wrap="square" lIns="0" tIns="0" rIns="0" bIns="0" rtlCol="0" anchor="t"/>
          <a:lstStyle/>
          <a:p>
            <a:pPr marL="0" indent="0" algn="l">
              <a:lnSpc>
                <a:spcPts val="2550"/>
              </a:lnSpc>
              <a:buNone/>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answer key questions: "What can I do to help the Earth?" and "How did it feel to clean the polluted water?" These prompts encourage personal connection to the learning experience.</a:t>
            </a:r>
            <a:endParaRPr lang="en-US" sz="1600" dirty="0"/>
          </a:p>
        </p:txBody>
      </p:sp>
      <p:pic>
        <p:nvPicPr>
          <p:cNvPr id="6" name="Image 1" descr="preencoded.png"/>
          <p:cNvPicPr>
            <a:picLocks noChangeAspect="1"/>
          </p:cNvPicPr>
          <p:nvPr/>
        </p:nvPicPr>
        <p:blipFill>
          <a:blip r:embed="rId2"/>
          <a:stretch>
            <a:fillRect/>
          </a:stretch>
        </p:blipFill>
        <p:spPr>
          <a:xfrm>
            <a:off x="5217438" y="1609963"/>
            <a:ext cx="4195405" cy="2592943"/>
          </a:xfrm>
          <a:prstGeom prst="rect">
            <a:avLst/>
          </a:prstGeom>
        </p:spPr>
      </p:pic>
      <p:sp>
        <p:nvSpPr>
          <p:cNvPr id="7" name="Text 3"/>
          <p:cNvSpPr/>
          <p:nvPr/>
        </p:nvSpPr>
        <p:spPr>
          <a:xfrm>
            <a:off x="5217438" y="4458414"/>
            <a:ext cx="2555677" cy="319445"/>
          </a:xfrm>
          <a:prstGeom prst="rect">
            <a:avLst/>
          </a:prstGeom>
          <a:noFill/>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Action Wall</a:t>
            </a:r>
            <a:endParaRPr lang="en-US" sz="2000" dirty="0"/>
          </a:p>
        </p:txBody>
      </p:sp>
      <p:sp>
        <p:nvSpPr>
          <p:cNvPr id="8" name="Text 4"/>
          <p:cNvSpPr/>
          <p:nvPr/>
        </p:nvSpPr>
        <p:spPr>
          <a:xfrm>
            <a:off x="5217438" y="4900493"/>
            <a:ext cx="4195405" cy="1308259"/>
          </a:xfrm>
          <a:prstGeom prst="rect">
            <a:avLst/>
          </a:prstGeom>
          <a:noFill/>
        </p:spPr>
        <p:txBody>
          <a:bodyPr wrap="square" lIns="0" tIns="0" rIns="0" bIns="0" rtlCol="0" anchor="t"/>
          <a:lstStyle/>
          <a:p>
            <a:pPr marL="0" indent="0" algn="l">
              <a:lnSpc>
                <a:spcPts val="2550"/>
              </a:lnSpc>
              <a:buNone/>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rPr>
              <a:t>Each student writes or draws one specific action they commit to taking, adding it to the classroom "Action Wall" as a visual reminder of collective responsibility.</a:t>
            </a:r>
            <a:endParaRPr lang="en-US" sz="1600" dirty="0"/>
          </a:p>
        </p:txBody>
      </p:sp>
      <p:pic>
        <p:nvPicPr>
          <p:cNvPr id="9" name="Image 2" descr="preencoded.png"/>
          <p:cNvPicPr>
            <a:picLocks noChangeAspect="1"/>
          </p:cNvPicPr>
          <p:nvPr/>
        </p:nvPicPr>
        <p:blipFill>
          <a:blip r:embed="rId3"/>
          <a:stretch>
            <a:fillRect/>
          </a:stretch>
        </p:blipFill>
        <p:spPr>
          <a:xfrm>
            <a:off x="9719429" y="1609963"/>
            <a:ext cx="4195286" cy="2592824"/>
          </a:xfrm>
          <a:prstGeom prst="rect">
            <a:avLst/>
          </a:prstGeom>
        </p:spPr>
      </p:pic>
      <p:sp>
        <p:nvSpPr>
          <p:cNvPr id="10" name="Text 5"/>
          <p:cNvSpPr/>
          <p:nvPr/>
        </p:nvSpPr>
        <p:spPr>
          <a:xfrm>
            <a:off x="9719429" y="4458295"/>
            <a:ext cx="3155990" cy="319445"/>
          </a:xfrm>
          <a:prstGeom prst="rect">
            <a:avLst/>
          </a:prstGeom>
          <a:noFill/>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Environmental Journals</a:t>
            </a:r>
            <a:endParaRPr lang="en-US" sz="2000" dirty="0"/>
          </a:p>
        </p:txBody>
      </p:sp>
      <p:sp>
        <p:nvSpPr>
          <p:cNvPr id="11" name="Text 6"/>
          <p:cNvSpPr/>
          <p:nvPr/>
        </p:nvSpPr>
        <p:spPr>
          <a:xfrm>
            <a:off x="9719429" y="4900374"/>
            <a:ext cx="4195286" cy="1635323"/>
          </a:xfrm>
          <a:prstGeom prst="rect">
            <a:avLst/>
          </a:prstGeom>
          <a:noFill/>
        </p:spPr>
        <p:txBody>
          <a:bodyPr wrap="square" lIns="0" tIns="0" rIns="0" bIns="0" rtlCol="0" anchor="t"/>
          <a:lstStyle/>
          <a:p>
            <a:pPr marL="0" indent="0" algn="l">
              <a:lnSpc>
                <a:spcPts val="2550"/>
              </a:lnSpc>
              <a:buNone/>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rPr>
              <a:t>Students begin tracking thoughts, questions, and actions in journals that will continue throughout the unit, supporting ongoing reflection and documentation of learning.</a:t>
            </a:r>
            <a:endParaRPr lang="en-US" sz="1600" dirty="0"/>
          </a:p>
        </p:txBody>
      </p:sp>
      <p:sp>
        <p:nvSpPr>
          <p:cNvPr id="12" name="Text 7"/>
          <p:cNvSpPr/>
          <p:nvPr/>
        </p:nvSpPr>
        <p:spPr>
          <a:xfrm>
            <a:off x="715566" y="6765608"/>
            <a:ext cx="13199269" cy="981194"/>
          </a:xfrm>
          <a:prstGeom prst="rect">
            <a:avLst/>
          </a:prstGeom>
          <a:noFill/>
        </p:spPr>
        <p:txBody>
          <a:bodyPr wrap="square" lIns="0" tIns="0" rIns="0" bIns="0" rtlCol="0" anchor="t"/>
          <a:lstStyle/>
          <a:p>
            <a:pPr marL="0" indent="0" algn="l">
              <a:lnSpc>
                <a:spcPts val="2550"/>
              </a:lnSpc>
              <a:buNone/>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rPr>
              <a:t>This conclusion reinforces the lesson's key concepts while empowering students to take meaningful action. The reflection process helps solidify their understanding of environmental impact and personal responsibility, preparing them for deeper exploration in subsequent lessons.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06028" y="610910"/>
            <a:ext cx="5117425" cy="541139"/>
          </a:xfrm>
          <a:prstGeom prst="rect">
            <a:avLst/>
          </a:prstGeom>
          <a:noFill/>
        </p:spPr>
        <p:txBody>
          <a:bodyPr wrap="none" lIns="0" tIns="0" rIns="0" bIns="0" rtlCol="0" anchor="t"/>
          <a:lstStyle/>
          <a:p>
            <a:pPr marL="0" indent="0" algn="l">
              <a:lnSpc>
                <a:spcPts val="4250"/>
              </a:lnSpc>
              <a:buNone/>
            </a:pPr>
            <a:r>
              <a:rPr lang="en-US" sz="3400" b="1" dirty="0">
                <a:solidFill>
                  <a:srgbClr val="3B4540"/>
                </a:solidFill>
                <a:latin typeface="Fraunces Extra Bold" pitchFamily="34" charset="0"/>
                <a:ea typeface="Fraunces Extra Bold" pitchFamily="34" charset="-122"/>
                <a:cs typeface="Fraunces Extra Bold" pitchFamily="34" charset="-120"/>
              </a:rPr>
              <a:t>Next Steps &amp; Resources</a:t>
            </a:r>
            <a:endParaRPr lang="en-US" sz="3400" dirty="0"/>
          </a:p>
        </p:txBody>
      </p:sp>
      <p:pic>
        <p:nvPicPr>
          <p:cNvPr id="4" name="Image 1" descr="preencoded.png"/>
          <p:cNvPicPr>
            <a:picLocks noChangeAspect="1"/>
          </p:cNvPicPr>
          <p:nvPr/>
        </p:nvPicPr>
        <p:blipFill>
          <a:blip r:embed="rId2"/>
          <a:stretch>
            <a:fillRect/>
          </a:stretch>
        </p:blipFill>
        <p:spPr>
          <a:xfrm>
            <a:off x="606028" y="1411724"/>
            <a:ext cx="865823" cy="1038939"/>
          </a:xfrm>
          <a:prstGeom prst="rect">
            <a:avLst/>
          </a:prstGeom>
        </p:spPr>
      </p:pic>
      <p:sp>
        <p:nvSpPr>
          <p:cNvPr id="5" name="Text 1"/>
          <p:cNvSpPr/>
          <p:nvPr/>
        </p:nvSpPr>
        <p:spPr>
          <a:xfrm>
            <a:off x="1731526" y="1584841"/>
            <a:ext cx="2164556" cy="270510"/>
          </a:xfrm>
          <a:prstGeom prst="rect">
            <a:avLst/>
          </a:prstGeom>
          <a:noFill/>
        </p:spPr>
        <p:txBody>
          <a:bodyPr wrap="none" lIns="0" tIns="0" rIns="0" bIns="0" rtlCol="0" anchor="t"/>
          <a:lstStyle/>
          <a:p>
            <a:pPr marL="0" indent="0" algn="l">
              <a:lnSpc>
                <a:spcPts val="2100"/>
              </a:lnSpc>
              <a:buNone/>
            </a:pPr>
            <a:r>
              <a:rPr lang="en-US" sz="1700" b="1" dirty="0">
                <a:solidFill>
                  <a:srgbClr val="405449"/>
                </a:solidFill>
                <a:latin typeface="Fraunces Extra Bold" pitchFamily="34" charset="0"/>
                <a:ea typeface="Fraunces Extra Bold" pitchFamily="34" charset="-122"/>
                <a:cs typeface="Fraunces Extra Bold" pitchFamily="34" charset="-120"/>
              </a:rPr>
              <a:t>Reflection</a:t>
            </a:r>
            <a:endParaRPr lang="en-US" sz="1700" dirty="0"/>
          </a:p>
        </p:txBody>
      </p:sp>
      <p:sp>
        <p:nvSpPr>
          <p:cNvPr id="6" name="Text 2"/>
          <p:cNvSpPr/>
          <p:nvPr/>
        </p:nvSpPr>
        <p:spPr>
          <a:xfrm>
            <a:off x="1731526" y="1959173"/>
            <a:ext cx="6806446" cy="276939"/>
          </a:xfrm>
          <a:prstGeom prst="rect">
            <a:avLst/>
          </a:prstGeom>
          <a:noFill/>
        </p:spPr>
        <p:txBody>
          <a:bodyPr wrap="none" lIns="0" tIns="0" rIns="0" bIns="0" rtlCol="0" anchor="t"/>
          <a:lstStyle/>
          <a:p>
            <a:pPr marL="0" indent="0" algn="l">
              <a:lnSpc>
                <a:spcPts val="215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Deepen understanding through discussion of pollution cleanup experience</a:t>
            </a:r>
            <a:endParaRPr lang="en-US" sz="1350" dirty="0"/>
          </a:p>
        </p:txBody>
      </p:sp>
      <p:pic>
        <p:nvPicPr>
          <p:cNvPr id="7" name="Image 2" descr="preencoded.png"/>
          <p:cNvPicPr>
            <a:picLocks noChangeAspect="1"/>
          </p:cNvPicPr>
          <p:nvPr/>
        </p:nvPicPr>
        <p:blipFill>
          <a:blip r:embed="rId3"/>
          <a:stretch>
            <a:fillRect/>
          </a:stretch>
        </p:blipFill>
        <p:spPr>
          <a:xfrm>
            <a:off x="606028" y="2450663"/>
            <a:ext cx="865823" cy="1038939"/>
          </a:xfrm>
          <a:prstGeom prst="rect">
            <a:avLst/>
          </a:prstGeom>
        </p:spPr>
      </p:pic>
      <p:sp>
        <p:nvSpPr>
          <p:cNvPr id="8" name="Text 3"/>
          <p:cNvSpPr/>
          <p:nvPr/>
        </p:nvSpPr>
        <p:spPr>
          <a:xfrm>
            <a:off x="1731526" y="2623780"/>
            <a:ext cx="2164556" cy="270510"/>
          </a:xfrm>
          <a:prstGeom prst="rect">
            <a:avLst/>
          </a:prstGeom>
          <a:noFill/>
        </p:spPr>
        <p:txBody>
          <a:bodyPr wrap="none" lIns="0" tIns="0" rIns="0" bIns="0" rtlCol="0" anchor="t"/>
          <a:lstStyle/>
          <a:p>
            <a:pPr marL="0" indent="0" algn="l">
              <a:lnSpc>
                <a:spcPts val="2100"/>
              </a:lnSpc>
              <a:buNone/>
            </a:pPr>
            <a:r>
              <a:rPr lang="en-US" sz="1700" b="1" dirty="0">
                <a:solidFill>
                  <a:srgbClr val="405449"/>
                </a:solidFill>
                <a:latin typeface="Fraunces Extra Bold" pitchFamily="34" charset="0"/>
                <a:ea typeface="Fraunces Extra Bold" pitchFamily="34" charset="-122"/>
                <a:cs typeface="Fraunces Extra Bold" pitchFamily="34" charset="-120"/>
              </a:rPr>
              <a:t>Extension</a:t>
            </a:r>
            <a:endParaRPr lang="en-US" sz="1700" dirty="0"/>
          </a:p>
        </p:txBody>
      </p:sp>
      <p:sp>
        <p:nvSpPr>
          <p:cNvPr id="9" name="Text 4"/>
          <p:cNvSpPr/>
          <p:nvPr/>
        </p:nvSpPr>
        <p:spPr>
          <a:xfrm>
            <a:off x="1731526" y="2998113"/>
            <a:ext cx="6806446" cy="276939"/>
          </a:xfrm>
          <a:prstGeom prst="rect">
            <a:avLst/>
          </a:prstGeom>
          <a:noFill/>
        </p:spPr>
        <p:txBody>
          <a:bodyPr wrap="none" lIns="0" tIns="0" rIns="0" bIns="0" rtlCol="0" anchor="t"/>
          <a:lstStyle/>
          <a:p>
            <a:pPr marL="0" indent="0" algn="l">
              <a:lnSpc>
                <a:spcPts val="215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Build skills through sorting tasks and journaling activities</a:t>
            </a:r>
            <a:endParaRPr lang="en-US" sz="1350" dirty="0"/>
          </a:p>
        </p:txBody>
      </p:sp>
      <p:pic>
        <p:nvPicPr>
          <p:cNvPr id="10" name="Image 3" descr="preencoded.png"/>
          <p:cNvPicPr>
            <a:picLocks noChangeAspect="1"/>
          </p:cNvPicPr>
          <p:nvPr/>
        </p:nvPicPr>
        <p:blipFill>
          <a:blip r:embed="rId4"/>
          <a:stretch>
            <a:fillRect/>
          </a:stretch>
        </p:blipFill>
        <p:spPr>
          <a:xfrm>
            <a:off x="606028" y="3489603"/>
            <a:ext cx="865823" cy="1038939"/>
          </a:xfrm>
          <a:prstGeom prst="rect">
            <a:avLst/>
          </a:prstGeom>
        </p:spPr>
      </p:pic>
      <p:sp>
        <p:nvSpPr>
          <p:cNvPr id="11" name="Text 5"/>
          <p:cNvSpPr/>
          <p:nvPr/>
        </p:nvSpPr>
        <p:spPr>
          <a:xfrm>
            <a:off x="1731526" y="3662720"/>
            <a:ext cx="2164556" cy="270510"/>
          </a:xfrm>
          <a:prstGeom prst="rect">
            <a:avLst/>
          </a:prstGeom>
          <a:noFill/>
        </p:spPr>
        <p:txBody>
          <a:bodyPr wrap="none" lIns="0" tIns="0" rIns="0" bIns="0" rtlCol="0" anchor="t"/>
          <a:lstStyle/>
          <a:p>
            <a:pPr marL="0" indent="0" algn="l">
              <a:lnSpc>
                <a:spcPts val="2100"/>
              </a:lnSpc>
              <a:buNone/>
            </a:pPr>
            <a:r>
              <a:rPr lang="en-US" sz="1700" b="1" dirty="0">
                <a:solidFill>
                  <a:srgbClr val="405449"/>
                </a:solidFill>
                <a:latin typeface="Fraunces Extra Bold" pitchFamily="34" charset="0"/>
                <a:ea typeface="Fraunces Extra Bold" pitchFamily="34" charset="-122"/>
                <a:cs typeface="Fraunces Extra Bold" pitchFamily="34" charset="-120"/>
              </a:rPr>
              <a:t>Summative Task</a:t>
            </a:r>
            <a:endParaRPr lang="en-US" sz="1700" dirty="0"/>
          </a:p>
        </p:txBody>
      </p:sp>
      <p:sp>
        <p:nvSpPr>
          <p:cNvPr id="12" name="Text 6"/>
          <p:cNvSpPr/>
          <p:nvPr/>
        </p:nvSpPr>
        <p:spPr>
          <a:xfrm>
            <a:off x="1731526" y="4037052"/>
            <a:ext cx="6806446" cy="276939"/>
          </a:xfrm>
          <a:prstGeom prst="rect">
            <a:avLst/>
          </a:prstGeom>
          <a:noFill/>
        </p:spPr>
        <p:txBody>
          <a:bodyPr wrap="none" lIns="0" tIns="0" rIns="0" bIns="0" rtlCol="0" anchor="t"/>
          <a:lstStyle/>
          <a:p>
            <a:pPr marL="0" indent="0" algn="l">
              <a:lnSpc>
                <a:spcPts val="215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Create posters, role-plays or videos showing responsible choices</a:t>
            </a:r>
            <a:endParaRPr lang="en-US" sz="1350" dirty="0"/>
          </a:p>
        </p:txBody>
      </p:sp>
      <p:pic>
        <p:nvPicPr>
          <p:cNvPr id="13" name="Image 4" descr="preencoded.png"/>
          <p:cNvPicPr>
            <a:picLocks noChangeAspect="1"/>
          </p:cNvPicPr>
          <p:nvPr/>
        </p:nvPicPr>
        <p:blipFill>
          <a:blip r:embed="rId5"/>
          <a:stretch>
            <a:fillRect/>
          </a:stretch>
        </p:blipFill>
        <p:spPr>
          <a:xfrm>
            <a:off x="606028" y="4528542"/>
            <a:ext cx="865823" cy="1038939"/>
          </a:xfrm>
          <a:prstGeom prst="rect">
            <a:avLst/>
          </a:prstGeom>
        </p:spPr>
      </p:pic>
      <p:sp>
        <p:nvSpPr>
          <p:cNvPr id="14" name="Text 7"/>
          <p:cNvSpPr/>
          <p:nvPr/>
        </p:nvSpPr>
        <p:spPr>
          <a:xfrm>
            <a:off x="1731526" y="4701659"/>
            <a:ext cx="2164556" cy="270510"/>
          </a:xfrm>
          <a:prstGeom prst="rect">
            <a:avLst/>
          </a:prstGeom>
          <a:noFill/>
        </p:spPr>
        <p:txBody>
          <a:bodyPr wrap="none" lIns="0" tIns="0" rIns="0" bIns="0" rtlCol="0" anchor="t"/>
          <a:lstStyle/>
          <a:p>
            <a:pPr marL="0" indent="0" algn="l">
              <a:lnSpc>
                <a:spcPts val="2100"/>
              </a:lnSpc>
              <a:buNone/>
            </a:pPr>
            <a:r>
              <a:rPr lang="en-US" sz="1700" b="1" dirty="0">
                <a:solidFill>
                  <a:srgbClr val="405449"/>
                </a:solidFill>
                <a:latin typeface="Fraunces Extra Bold" pitchFamily="34" charset="0"/>
                <a:ea typeface="Fraunces Extra Bold" pitchFamily="34" charset="-122"/>
                <a:cs typeface="Fraunces Extra Bold" pitchFamily="34" charset="-120"/>
              </a:rPr>
              <a:t>Real-Life Action</a:t>
            </a:r>
            <a:endParaRPr lang="en-US" sz="1700" dirty="0"/>
          </a:p>
        </p:txBody>
      </p:sp>
      <p:sp>
        <p:nvSpPr>
          <p:cNvPr id="15" name="Text 8"/>
          <p:cNvSpPr/>
          <p:nvPr/>
        </p:nvSpPr>
        <p:spPr>
          <a:xfrm>
            <a:off x="1731526" y="5075992"/>
            <a:ext cx="6806446" cy="276939"/>
          </a:xfrm>
          <a:prstGeom prst="rect">
            <a:avLst/>
          </a:prstGeom>
          <a:noFill/>
        </p:spPr>
        <p:txBody>
          <a:bodyPr wrap="none" lIns="0" tIns="0" rIns="0" bIns="0" rtlCol="0" anchor="t"/>
          <a:lstStyle/>
          <a:p>
            <a:pPr marL="0" indent="0" algn="l">
              <a:lnSpc>
                <a:spcPts val="215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Apply learning through meaningful environmental actions</a:t>
            </a:r>
            <a:endParaRPr lang="en-US" sz="1350" dirty="0"/>
          </a:p>
        </p:txBody>
      </p:sp>
      <p:sp>
        <p:nvSpPr>
          <p:cNvPr id="16" name="Text 9"/>
          <p:cNvSpPr/>
          <p:nvPr/>
        </p:nvSpPr>
        <p:spPr>
          <a:xfrm>
            <a:off x="606028" y="5762268"/>
            <a:ext cx="7931944" cy="830818"/>
          </a:xfrm>
          <a:prstGeom prst="rect">
            <a:avLst/>
          </a:prstGeom>
          <a:noFill/>
        </p:spPr>
        <p:txBody>
          <a:bodyPr wrap="square" lIns="0" tIns="0" rIns="0" bIns="0" rtlCol="0" anchor="t"/>
          <a:lstStyle/>
          <a:p>
            <a:pPr marL="0" indent="0" algn="l">
              <a:lnSpc>
                <a:spcPts val="215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The lesson is supported by key IB resources including "The Learner" (pages 4-6, 24-26) for student agency and profiles, "Learning and Teaching in the PYP" (pages 12-13, 29, 57) for inquiry approaches, and Harvard's Visible Thinking Routines for the See-Think-Wonder activity.</a:t>
            </a:r>
            <a:endParaRPr lang="en-US" sz="1350" dirty="0"/>
          </a:p>
        </p:txBody>
      </p:sp>
      <p:sp>
        <p:nvSpPr>
          <p:cNvPr id="17" name="Text 10"/>
          <p:cNvSpPr/>
          <p:nvPr/>
        </p:nvSpPr>
        <p:spPr>
          <a:xfrm>
            <a:off x="606028" y="6787872"/>
            <a:ext cx="7931944" cy="830818"/>
          </a:xfrm>
          <a:prstGeom prst="rect">
            <a:avLst/>
          </a:prstGeom>
          <a:noFill/>
        </p:spPr>
        <p:txBody>
          <a:bodyPr wrap="square" lIns="0" tIns="0" rIns="0" bIns="0" rtlCol="0" anchor="t"/>
          <a:lstStyle/>
          <a:p>
            <a:pPr marL="0" indent="0" algn="l">
              <a:lnSpc>
                <a:spcPts val="2150"/>
              </a:lnSpc>
              <a:buNone/>
            </a:pPr>
            <a:r>
              <a:rPr lang="en-US" sz="1350" dirty="0">
                <a:solidFill>
                  <a:srgbClr val="405449"/>
                </a:solidFill>
                <a:latin typeface="Nobile" panose="02000503050000020004" pitchFamily="34" charset="0"/>
                <a:ea typeface="Nobile" panose="02000503050000020004" pitchFamily="34" charset="-122"/>
                <a:cs typeface="Nobile" panose="02000503050000020004" pitchFamily="34" charset="-120"/>
              </a:rPr>
              <a:t>Following this lesson, students will strengthen their thinking and communication skills through additional activities that prepare them for summative assessment tasks while developing the Caring and Balanced learner profiles.</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6706859" name="Picture 1"/>
          <p:cNvPicPr>
            <a:picLocks noChangeAspect="1"/>
          </p:cNvPicPr>
          <p:nvPr/>
        </p:nvPicPr>
        <p:blipFill>
          <a:blip r:embed="rId1"/>
          <a:stretch>
            <a:fillRect/>
          </a:stretch>
        </p:blipFill>
        <p:spPr>
          <a:xfrm>
            <a:off x="1114425" y="396875"/>
            <a:ext cx="6200775" cy="4204335"/>
          </a:xfrm>
          <a:prstGeom prst="rect">
            <a:avLst/>
          </a:prstGeom>
        </p:spPr>
      </p:pic>
      <p:pic>
        <p:nvPicPr>
          <p:cNvPr id="776534036" name="Picture 1"/>
          <p:cNvPicPr>
            <a:picLocks noChangeAspect="1"/>
          </p:cNvPicPr>
          <p:nvPr/>
        </p:nvPicPr>
        <p:blipFill>
          <a:blip r:embed="rId2"/>
          <a:stretch>
            <a:fillRect/>
          </a:stretch>
        </p:blipFill>
        <p:spPr>
          <a:xfrm>
            <a:off x="886460" y="4662805"/>
            <a:ext cx="3660140" cy="2181860"/>
          </a:xfrm>
          <a:prstGeom prst="rect">
            <a:avLst/>
          </a:prstGeom>
        </p:spPr>
      </p:pic>
      <p:pic>
        <p:nvPicPr>
          <p:cNvPr id="1068300450"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5240" y="4662805"/>
            <a:ext cx="3877945" cy="2244090"/>
          </a:xfrm>
          <a:prstGeom prst="rect">
            <a:avLst/>
          </a:prstGeom>
        </p:spPr>
      </p:pic>
      <p:pic>
        <p:nvPicPr>
          <p:cNvPr id="12" name="Picture 1" descr="Flux_Dev_A_splitscreen_illustration_comparing_two_water_trays__3"/>
          <p:cNvPicPr>
            <a:picLocks noChangeAspect="1"/>
          </p:cNvPicPr>
          <p:nvPr/>
        </p:nvPicPr>
        <p:blipFill>
          <a:blip r:embed="rId4"/>
          <a:stretch>
            <a:fillRect/>
          </a:stretch>
        </p:blipFill>
        <p:spPr>
          <a:xfrm>
            <a:off x="9521825" y="2867025"/>
            <a:ext cx="4577080" cy="4577080"/>
          </a:xfrm>
          <a:prstGeom prst="rect">
            <a:avLst/>
          </a:prstGeom>
        </p:spPr>
      </p:pic>
      <p:sp>
        <p:nvSpPr>
          <p:cNvPr id="13" name="Text Box 12"/>
          <p:cNvSpPr txBox="1"/>
          <p:nvPr/>
        </p:nvSpPr>
        <p:spPr>
          <a:xfrm>
            <a:off x="7448550" y="970280"/>
            <a:ext cx="6824345" cy="3928745"/>
          </a:xfrm>
          <a:prstGeom prst="rect">
            <a:avLst/>
          </a:prstGeom>
        </p:spPr>
        <p:txBody>
          <a:bodyPr>
            <a:noAutofit/>
          </a:bodyPr>
          <a:p>
            <a:pPr marL="228600" indent="0" defTabSz="266700">
              <a:spcBef>
                <a:spcPct val="0"/>
              </a:spcBef>
              <a:spcAft>
                <a:spcPct val="0"/>
              </a:spcAft>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t>Resources:</a:t>
            </a:r>
            <a:endPar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endParaRPr>
          </a:p>
          <a:p>
            <a:pPr marL="228600" indent="0" defTabSz="266700">
              <a:spcBef>
                <a:spcPct val="0"/>
              </a:spcBef>
              <a:spcAft>
                <a:spcPct val="0"/>
              </a:spcAft>
            </a:pPr>
            <a:endPar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endParaRPr>
          </a:p>
          <a:p>
            <a:pPr marL="228600" indent="0" defTabSz="266700">
              <a:spcBef>
                <a:spcPct val="0"/>
              </a:spcBef>
              <a:spcAft>
                <a:spcPct val="0"/>
              </a:spcAft>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t>Tweezers, gloves,empty trays to collect samples,nets</a:t>
            </a:r>
            <a:b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br>
            <a:endPar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endParaRPr>
          </a:p>
          <a:p>
            <a:pPr marL="228600" indent="0" defTabSz="266700">
              <a:spcBef>
                <a:spcPct val="0"/>
              </a:spcBef>
              <a:spcAft>
                <a:spcPct val="0"/>
              </a:spcAft>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t>Basic Stationery: Sticky notes, pencils, charts, colour pencils, crayons, markers</a:t>
            </a:r>
            <a:b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br>
            <a:endPar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endParaRPr>
          </a:p>
          <a:p>
            <a:pPr marL="228600" indent="0" defTabSz="266700">
              <a:spcBef>
                <a:spcPct val="0"/>
              </a:spcBef>
              <a:spcAft>
                <a:spcPct val="0"/>
              </a:spcAft>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t>Worksheets: SEE, THINK, WONDER worksheets</a:t>
            </a:r>
            <a:b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br>
            <a:endPar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endParaRPr>
          </a:p>
          <a:p>
            <a:pPr marL="228600" indent="0" defTabSz="266700">
              <a:spcBef>
                <a:spcPct val="0"/>
              </a:spcBef>
              <a:spcAft>
                <a:spcPct val="0"/>
              </a:spcAft>
            </a:pPr>
            <a:r>
              <a:rPr lang="en-US" sz="1600" dirty="0">
                <a:solidFill>
                  <a:srgbClr val="405449"/>
                </a:solidFill>
                <a:latin typeface="Nobile" panose="02000503050000020004" pitchFamily="34" charset="0"/>
                <a:ea typeface="Nobile" panose="02000503050000020004" pitchFamily="34" charset="-122"/>
                <a:cs typeface="Nobile" panose="02000503050000020004" pitchFamily="34" charset="-120"/>
                <a:sym typeface="+mn-ea"/>
              </a:rPr>
              <a:t>Flash cards: Needs Vs Wants</a:t>
            </a:r>
            <a:endParaRPr lang="en-US" sz="1600" dirty="0"/>
          </a:p>
          <a:p>
            <a:pPr marL="228600" indent="0" defTabSz="266700">
              <a:spcBef>
                <a:spcPct val="0"/>
              </a:spcBef>
              <a:spcAft>
                <a:spcPct val="0"/>
              </a:spcAft>
            </a:pPr>
            <a:r>
              <a:rPr lang="en-US" altLang="zh-CN" sz="1600">
                <a:latin typeface="Calibri" panose="020F0502020204030204"/>
                <a:ea typeface="Calibri" panose="020F0502020204030204"/>
              </a:rPr>
              <a:t> </a:t>
            </a:r>
            <a:endParaRPr lang="en-US" altLang="zh-CN" sz="1600">
              <a:latin typeface="Calibri" panose="020F0502020204030204"/>
              <a:ea typeface="Calibri" panose="020F0502020204030204"/>
            </a:endParaRPr>
          </a:p>
        </p:txBody>
      </p:sp>
      <p:sp>
        <p:nvSpPr>
          <p:cNvPr id="2" name="Text Box 1"/>
          <p:cNvSpPr txBox="1"/>
          <p:nvPr/>
        </p:nvSpPr>
        <p:spPr>
          <a:xfrm>
            <a:off x="10106660" y="7539355"/>
            <a:ext cx="3654425" cy="645160"/>
          </a:xfrm>
          <a:prstGeom prst="rect">
            <a:avLst/>
          </a:prstGeom>
          <a:noFill/>
        </p:spPr>
        <p:txBody>
          <a:bodyPr wrap="square" rtlCol="0">
            <a:spAutoFit/>
          </a:bodyPr>
          <a:p>
            <a:r>
              <a:rPr lang="en-US">
                <a:latin typeface="Nobile" panose="02000503050000020004" pitchFamily="34" charset="0"/>
                <a:cs typeface="Nobile" panose="02000503050000020004" pitchFamily="34" charset="0"/>
              </a:rPr>
              <a:t>Water trays with clean water and polluted water</a:t>
            </a:r>
            <a:endParaRPr lang="en-US">
              <a:latin typeface="Nobile" panose="02000503050000020004" pitchFamily="34" charset="0"/>
              <a:cs typeface="Nobile" panose="02000503050000020004" pitchFamily="34" charset="0"/>
            </a:endParaRPr>
          </a:p>
        </p:txBody>
      </p:sp>
      <p:sp>
        <p:nvSpPr>
          <p:cNvPr id="3" name="Text Box 2"/>
          <p:cNvSpPr txBox="1"/>
          <p:nvPr/>
        </p:nvSpPr>
        <p:spPr>
          <a:xfrm>
            <a:off x="2106930" y="7105015"/>
            <a:ext cx="4715510" cy="368300"/>
          </a:xfrm>
          <a:prstGeom prst="rect">
            <a:avLst/>
          </a:prstGeom>
          <a:noFill/>
        </p:spPr>
        <p:txBody>
          <a:bodyPr wrap="square" rtlCol="0">
            <a:spAutoFit/>
          </a:bodyPr>
          <a:p>
            <a:r>
              <a:rPr lang="en-US">
                <a:latin typeface="Nobile" panose="02000503050000020004" pitchFamily="34" charset="0"/>
                <a:cs typeface="Nobile" panose="02000503050000020004" pitchFamily="34" charset="0"/>
              </a:rPr>
              <a:t>Needs Vs Wants Flash cards</a:t>
            </a:r>
            <a:endParaRPr lang="en-US">
              <a:latin typeface="Nobile" panose="02000503050000020004" pitchFamily="34" charset="0"/>
              <a:cs typeface="Nobile" panose="02000503050000020004" pitchFamily="34" charset="0"/>
            </a:endParaRPr>
          </a:p>
        </p:txBody>
      </p:sp>
    </p:spTree>
  </p:cSld>
  <p:clrMapOvr>
    <a:masterClrMapping/>
  </p:clrMapOvr>
</p:sld>
</file>

<file path=ppt/tags/tag1.xml><?xml version="1.0" encoding="utf-8"?>
<p:tagLst xmlns:p="http://schemas.openxmlformats.org/presentationml/2006/main">
  <p:tag name="TABLE_ENDDRAG_ORIGIN_RECT" val="1003*155"/>
  <p:tag name="TABLE_ENDDRAG_RECT" val="72*96*1003*155"/>
</p:tagLst>
</file>

<file path=ppt/tags/tag2.xml><?xml version="1.0" encoding="utf-8"?>
<p:tagLst xmlns:p="http://schemas.openxmlformats.org/presentationml/2006/main">
  <p:tag name="TABLE_ENDDRAG_ORIGIN_RECT" val="1003*194"/>
  <p:tag name="TABLE_ENDDRAG_RECT" val="72*216*1003*194"/>
</p:tagLst>
</file>

<file path=ppt/tags/tag3.xml><?xml version="1.0" encoding="utf-8"?>
<p:tagLst xmlns:p="http://schemas.openxmlformats.org/presentationml/2006/main">
  <p:tag name="TABLE_ENDDRAG_ORIGIN_RECT" val="1003*235"/>
  <p:tag name="TABLE_ENDDRAG_RECT" val="72*360*1003*2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6772</Words>
  <Application>WPS Slides</Application>
  <PresentationFormat>On-screen Show (16:9)</PresentationFormat>
  <Paragraphs>168</Paragraphs>
  <Slides>10</Slides>
  <Notes>8</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10</vt:i4>
      </vt:variant>
    </vt:vector>
  </HeadingPairs>
  <TitlesOfParts>
    <vt:vector size="30" baseType="lpstr">
      <vt:lpstr>Arial</vt:lpstr>
      <vt:lpstr>SimSun</vt:lpstr>
      <vt:lpstr>Wingdings</vt:lpstr>
      <vt:lpstr>Fraunces Extra Bold</vt:lpstr>
      <vt:lpstr>Fraunces Extra Bold</vt:lpstr>
      <vt:lpstr>Fraunces Extra Bold</vt:lpstr>
      <vt:lpstr>Nobile</vt:lpstr>
      <vt:lpstr>Nobile</vt:lpstr>
      <vt:lpstr>Nobile</vt:lpstr>
      <vt:lpstr>Nobile Bold</vt:lpstr>
      <vt:lpstr>Segoe Print</vt:lpstr>
      <vt:lpstr>Nobile Bold</vt:lpstr>
      <vt:lpstr>Nobile Bold</vt:lpstr>
      <vt:lpstr>Calibri</vt:lpstr>
      <vt:lpstr>Microsoft YaHei</vt:lpstr>
      <vt:lpstr>Arial Unicode MS</vt:lpstr>
      <vt:lpstr>Calibri</vt:lpstr>
      <vt:lpstr>MingLiU-ExtB</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deepthi rani</cp:lastModifiedBy>
  <cp:revision>7</cp:revision>
  <dcterms:created xsi:type="dcterms:W3CDTF">2025-04-28T08:52:00Z</dcterms:created>
  <dcterms:modified xsi:type="dcterms:W3CDTF">2025-05-02T17:59:12Z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4DD4C9E2249F47CCB89ADB468F4466CF_13</vt:lpwstr>
  </property>
  <property fmtid="{D5CDD505-2E9C-101B-9397-08002B2CF9AE}" pid="3" name="KSOProductBuildVer">
    <vt:lpwstr>1033-12.2.0.20795</vt:lpwstr>
  </property>
</Properties>
</file>